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12192000"/>
  <p:notesSz cx="6858000" cy="9144000"/>
  <p:embeddedFontLst>
    <p:embeddedFont>
      <p:font typeface="Pacifico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3" roundtripDataSignature="AMtx7mgFAXHH7PUurcQ9OL83rNOgtYXS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AA53E6B-7930-41FA-9304-60A8BBF49231}">
  <a:tblStyle styleId="{DAA53E6B-7930-41FA-9304-60A8BBF4923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1CDBC64-1557-481A-BA39-4A758721F165}" styleName="Table_1">
    <a:wholeTbl>
      <a:tcTxStyle b="off" i="off">
        <a:font>
          <a:latin typeface="에스코어 드림 3 Light"/>
          <a:ea typeface="에스코어 드림 3 Light"/>
          <a:cs typeface="에스코어 드림 3 Ligh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2E7"/>
          </a:solidFill>
        </a:fill>
      </a:tcStyle>
    </a:wholeTbl>
    <a:band1H>
      <a:tcTxStyle/>
      <a:tcStyle>
        <a:fill>
          <a:solidFill>
            <a:srgbClr val="FFE3CB"/>
          </a:solidFill>
        </a:fill>
      </a:tcStyle>
    </a:band1H>
    <a:band2H>
      <a:tcTxStyle/>
    </a:band2H>
    <a:band1V>
      <a:tcTxStyle/>
      <a:tcStyle>
        <a:fill>
          <a:solidFill>
            <a:srgbClr val="FFE3CB"/>
          </a:solidFill>
        </a:fill>
      </a:tcStyle>
    </a:band1V>
    <a:band2V>
      <a:tcTxStyle/>
    </a:band2V>
    <a:lastCol>
      <a:tcTxStyle b="on" i="off">
        <a:font>
          <a:latin typeface="에스코어 드림 3 Light"/>
          <a:ea typeface="에스코어 드림 3 Light"/>
          <a:cs typeface="에스코어 드림 3 Ligh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에스코어 드림 3 Light"/>
          <a:ea typeface="에스코어 드림 3 Light"/>
          <a:cs typeface="에스코어 드림 3 Ligh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에스코어 드림 3 Light"/>
          <a:ea typeface="에스코어 드림 3 Light"/>
          <a:cs typeface="에스코어 드림 3 Ligh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에스코어 드림 3 Light"/>
          <a:ea typeface="에스코어 드림 3 Light"/>
          <a:cs typeface="에스코어 드림 3 Ligh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2D35D864-67DB-4F0B-AD60-55F77FA3FB4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Pacifico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a4ef159797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사람이 점점 많아져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예약하기가 너무 힘들다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좋은데는 이미 예약이 찬다.</a:t>
            </a:r>
            <a:endParaRPr/>
          </a:p>
        </p:txBody>
      </p:sp>
      <p:sp>
        <p:nvSpPr>
          <p:cNvPr id="391" name="Google Shape;391;g1a4ef159797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ae8a45f7a0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1ae8a45f7a0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ef159797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a4ef159797_2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인기도 = 휴양림별 (예약건수/수용인원) </a:t>
            </a:r>
            <a:endParaRPr/>
          </a:p>
        </p:txBody>
      </p:sp>
      <p:sp>
        <p:nvSpPr>
          <p:cNvPr id="425" name="Google Shape;425;g1a4ef159797_2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/>
              <a:t>일반야영장 자동차 캠핑장 많음 폐업중인곳도 많음 전기 온수 놀이터를 많이보고 동물친화가 가장 낮다</a:t>
            </a:r>
            <a:endParaRPr/>
          </a:p>
        </p:txBody>
      </p:sp>
      <p:sp>
        <p:nvSpPr>
          <p:cNvPr id="493" name="Google Shape;49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5" name="Google Shape;51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ae8a45f7a0_6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코로나로 인한 제한적인 활동으로 증가 추세 3인제한 이런게 야외인 캠핑은 조건성립안됨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1ae8a45f7a0_6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a4ef159797_2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1a4ef159797_2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a4ef159797_2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a4ef159797_2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1a4ef159797_2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ae8a45f7a0_2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ae8a45f7a0_2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경기 근교, 오토캠핑장 조회수 높고 가격 좋고 놀이터 잇구 불멍가능 피톤치톤</a:t>
            </a:r>
            <a:endParaRPr/>
          </a:p>
        </p:txBody>
      </p:sp>
      <p:sp>
        <p:nvSpPr>
          <p:cNvPr id="590" name="Google Shape;590;g1ae8a45f7a0_2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ae8a45f7a0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조사한 데이터를 기반으로 가입시 정보를 토대로 거리, 조회수, 평점으로 추천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알고리즘은 검색데이터, 접속한 캠핑장정보를 토대로 알고리즘 추천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원하는 곳을 선택하여 알아 볼수가 있다. 기타 항목들도 선택 할수가 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검색항목이 나오고 외에도 , 조건이 충족되는 현재 가장 핫한곳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조건을 충족하고 새로 생긴 캠핑 추천, 새로 생김으로 예약하기가 수월하다.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4번 해당 항목을 선택하면 주소나, 사이트 정보를 알수 있고 리뷰등등 , 예약까지 가능해진다.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1ae8a45f7a0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a68c8c93cc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a68c8c93cc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1a68c8c93cc_1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a68c8c93cc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미등록 야영장에 대한 설명 무슨설명이여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a68c8c93cc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미등록 야영장에 대한 설명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사람이 점점 많아져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예약하기가 너무 힘들다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좋은데는 이미 예약이 찬다.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코로나로 인해 해외여행을 가지못하니 국내여행 그중에 캠핑에 관심이 많아짐에따라 그에따른 수요도 늘어나고있다.</a:t>
            </a:r>
            <a:endParaRPr/>
          </a:p>
        </p:txBody>
      </p:sp>
      <p:sp>
        <p:nvSpPr>
          <p:cNvPr id="349" name="Google Shape;34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4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>
  <p:cSld name="빈 화면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3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3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Bix9oCv5U-e2t6wAjTk5JvjkIMTFF106/view" TargetMode="External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data.go.kr/data/15013111/standard.do" TargetMode="External"/><Relationship Id="rId4" Type="http://schemas.openxmlformats.org/officeDocument/2006/relationships/hyperlink" Target="https://www.bigdata-forest.kr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Relationship Id="rId4" Type="http://schemas.openxmlformats.org/officeDocument/2006/relationships/image" Target="../media/image38.png"/><Relationship Id="rId5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ocamping.or.kr/bsite/camp/info/read.do?c_no=7589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45.png"/><Relationship Id="rId6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1.png"/><Relationship Id="rId7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jp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INlyUsj-riuKvX7g9wu4cmNvzYLxWEGF/view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17.png"/><Relationship Id="rId8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9" Type="http://schemas.openxmlformats.org/officeDocument/2006/relationships/image" Target="../media/image29.png"/><Relationship Id="rId5" Type="http://schemas.openxmlformats.org/officeDocument/2006/relationships/image" Target="../media/image20.png"/><Relationship Id="rId6" Type="http://schemas.openxmlformats.org/officeDocument/2006/relationships/image" Target="../media/image35.png"/><Relationship Id="rId7" Type="http://schemas.openxmlformats.org/officeDocument/2006/relationships/image" Target="../media/image31.png"/><Relationship Id="rId8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1D2B7"/>
            </a:gs>
            <a:gs pos="23000">
              <a:srgbClr val="51D2B7"/>
            </a:gs>
            <a:gs pos="69000">
              <a:srgbClr val="32C3A4"/>
            </a:gs>
            <a:gs pos="97000">
              <a:srgbClr val="2EB699"/>
            </a:gs>
            <a:gs pos="100000">
              <a:srgbClr val="2EB699"/>
            </a:gs>
          </a:gsLst>
          <a:lin ang="2700000" scaled="0"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텐트" id="92" name="Google Shape;92;p1"/>
          <p:cNvSpPr/>
          <p:nvPr/>
        </p:nvSpPr>
        <p:spPr>
          <a:xfrm>
            <a:off x="4786379" y="1571005"/>
            <a:ext cx="2943505" cy="2043999"/>
          </a:xfrm>
          <a:custGeom>
            <a:rect b="b" l="l" r="r" t="t"/>
            <a:pathLst>
              <a:path extrusionOk="0" h="2043999" w="2943505">
                <a:moveTo>
                  <a:pt x="1480894" y="1828265"/>
                </a:moveTo>
                <a:lnTo>
                  <a:pt x="1480894" y="851971"/>
                </a:lnTo>
                <a:lnTo>
                  <a:pt x="2073252" y="1828265"/>
                </a:lnTo>
                <a:lnTo>
                  <a:pt x="1480894" y="1828265"/>
                </a:lnTo>
                <a:close/>
                <a:moveTo>
                  <a:pt x="321775" y="1828265"/>
                </a:moveTo>
                <a:lnTo>
                  <a:pt x="102383" y="1608873"/>
                </a:lnTo>
                <a:lnTo>
                  <a:pt x="0" y="1711256"/>
                </a:lnTo>
                <a:lnTo>
                  <a:pt x="113352" y="1824608"/>
                </a:lnTo>
                <a:lnTo>
                  <a:pt x="18283" y="1824608"/>
                </a:lnTo>
                <a:lnTo>
                  <a:pt x="18283" y="2044000"/>
                </a:lnTo>
                <a:lnTo>
                  <a:pt x="2943506" y="2044000"/>
                </a:lnTo>
                <a:lnTo>
                  <a:pt x="2943506" y="1824608"/>
                </a:lnTo>
                <a:lnTo>
                  <a:pt x="2808215" y="1824608"/>
                </a:lnTo>
                <a:lnTo>
                  <a:pt x="2921567" y="1711256"/>
                </a:lnTo>
                <a:lnTo>
                  <a:pt x="2819184" y="1608873"/>
                </a:lnTo>
                <a:lnTo>
                  <a:pt x="2599792" y="1828265"/>
                </a:lnTo>
                <a:lnTo>
                  <a:pt x="2588823" y="1828265"/>
                </a:lnTo>
                <a:lnTo>
                  <a:pt x="1480894" y="0"/>
                </a:lnTo>
                <a:lnTo>
                  <a:pt x="340057" y="1828265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텐트" id="93" name="Google Shape;93;p1"/>
          <p:cNvSpPr/>
          <p:nvPr/>
        </p:nvSpPr>
        <p:spPr>
          <a:xfrm>
            <a:off x="4506116" y="1407972"/>
            <a:ext cx="2943505" cy="2043999"/>
          </a:xfrm>
          <a:custGeom>
            <a:rect b="b" l="l" r="r" t="t"/>
            <a:pathLst>
              <a:path extrusionOk="0" h="2043999" w="2943505">
                <a:moveTo>
                  <a:pt x="1480894" y="1828265"/>
                </a:moveTo>
                <a:lnTo>
                  <a:pt x="1480894" y="851971"/>
                </a:lnTo>
                <a:lnTo>
                  <a:pt x="2073252" y="1828265"/>
                </a:lnTo>
                <a:lnTo>
                  <a:pt x="1480894" y="1828265"/>
                </a:lnTo>
                <a:close/>
                <a:moveTo>
                  <a:pt x="321775" y="1828265"/>
                </a:moveTo>
                <a:lnTo>
                  <a:pt x="102383" y="1608873"/>
                </a:lnTo>
                <a:lnTo>
                  <a:pt x="0" y="1711256"/>
                </a:lnTo>
                <a:lnTo>
                  <a:pt x="113352" y="1824608"/>
                </a:lnTo>
                <a:lnTo>
                  <a:pt x="18283" y="1824608"/>
                </a:lnTo>
                <a:lnTo>
                  <a:pt x="18283" y="2044000"/>
                </a:lnTo>
                <a:lnTo>
                  <a:pt x="2943506" y="2044000"/>
                </a:lnTo>
                <a:lnTo>
                  <a:pt x="2943506" y="1824608"/>
                </a:lnTo>
                <a:lnTo>
                  <a:pt x="2808215" y="1824608"/>
                </a:lnTo>
                <a:lnTo>
                  <a:pt x="2921567" y="1711256"/>
                </a:lnTo>
                <a:lnTo>
                  <a:pt x="2819184" y="1608873"/>
                </a:lnTo>
                <a:lnTo>
                  <a:pt x="2599792" y="1828265"/>
                </a:lnTo>
                <a:lnTo>
                  <a:pt x="2588823" y="1828265"/>
                </a:lnTo>
                <a:lnTo>
                  <a:pt x="1480894" y="0"/>
                </a:lnTo>
                <a:lnTo>
                  <a:pt x="340057" y="1828265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1"/>
          <p:cNvGrpSpPr/>
          <p:nvPr/>
        </p:nvGrpSpPr>
        <p:grpSpPr>
          <a:xfrm>
            <a:off x="122067" y="6190940"/>
            <a:ext cx="12069934" cy="667060"/>
            <a:chOff x="122066" y="5855368"/>
            <a:chExt cx="13139823" cy="726189"/>
          </a:xfrm>
        </p:grpSpPr>
        <p:grpSp>
          <p:nvGrpSpPr>
            <p:cNvPr id="95" name="Google Shape;95;p1"/>
            <p:cNvGrpSpPr/>
            <p:nvPr/>
          </p:nvGrpSpPr>
          <p:grpSpPr>
            <a:xfrm>
              <a:off x="122066" y="5855368"/>
              <a:ext cx="4215711" cy="726189"/>
              <a:chOff x="122066" y="4845692"/>
              <a:chExt cx="12182991" cy="2098617"/>
            </a:xfrm>
          </p:grpSpPr>
          <p:grpSp>
            <p:nvGrpSpPr>
              <p:cNvPr descr="트레일러" id="96" name="Google Shape;96;p1"/>
              <p:cNvGrpSpPr/>
              <p:nvPr/>
            </p:nvGrpSpPr>
            <p:grpSpPr>
              <a:xfrm>
                <a:off x="122066" y="5799610"/>
                <a:ext cx="2045843" cy="1144699"/>
                <a:chOff x="5784928" y="3580678"/>
                <a:chExt cx="2045843" cy="1144699"/>
              </a:xfrm>
            </p:grpSpPr>
            <p:sp>
              <p:nvSpPr>
                <p:cNvPr id="97" name="Google Shape;97;p1"/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rect b="b" l="l" r="r" t="t"/>
                  <a:pathLst>
                    <a:path extrusionOk="0" h="292263" w="414039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" name="Google Shape;98;p1"/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rect b="b" l="l" r="r" t="t"/>
                  <a:pathLst>
                    <a:path extrusionOk="0" h="389684" w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" name="Google Shape;99;p1"/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rect b="b" l="l" r="r" t="t"/>
                  <a:pathLst>
                    <a:path extrusionOk="0" h="1144698" w="2045843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descr="백팩" id="100" name="Google Shape;100;p1"/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rect b="b" l="l" r="r" t="t"/>
                <a:pathLst>
                  <a:path extrusionOk="0" h="1875549" w="1656157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descr="피크닉 테이블" id="101" name="Google Shape;101;p1"/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rect b="b" l="l" r="r" t="t"/>
                <a:pathLst>
                  <a:path extrusionOk="0" h="1266473" w="2143262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descr="하이킹" id="102" name="Google Shape;102;p1"/>
              <p:cNvGrpSpPr/>
              <p:nvPr/>
            </p:nvGrpSpPr>
            <p:grpSpPr>
              <a:xfrm>
                <a:off x="2451362" y="4845692"/>
                <a:ext cx="1373174" cy="2098615"/>
                <a:chOff x="6563952" y="3540014"/>
                <a:chExt cx="1373174" cy="2098615"/>
              </a:xfrm>
            </p:grpSpPr>
            <p:sp>
              <p:nvSpPr>
                <p:cNvPr id="103" name="Google Shape;103;p1"/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rect b="b" l="l" r="r" t="t"/>
                  <a:pathLst>
                    <a:path extrusionOk="0" h="389791" w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104;p1"/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rect b="b" l="l" r="r" t="t"/>
                  <a:pathLst>
                    <a:path extrusionOk="0" h="845639" w="602240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105;p1"/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rect b="b" l="l" r="r" t="t"/>
                  <a:pathLst>
                    <a:path extrusionOk="0" h="1656660" w="956013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106;p1"/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rect b="b" l="l" r="r" t="t"/>
                  <a:pathLst>
                    <a:path extrusionOk="0" h="936932" w="464221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107;p1"/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rect b="b" l="l" r="r" t="t"/>
                  <a:pathLst>
                    <a:path extrusionOk="0" h="72985" w="72540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descr="텐트" id="108" name="Google Shape;108;p1"/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rect b="b" l="l" r="r" t="t"/>
                <a:pathLst>
                  <a:path extrusionOk="0" h="1276921" w="1948420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descr="모닥불" id="109" name="Google Shape;109;p1"/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</p:grpSpPr>
            <p:sp>
              <p:nvSpPr>
                <p:cNvPr id="110" name="Google Shape;110;p1"/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rect b="b" l="l" r="r" t="t"/>
                  <a:pathLst>
                    <a:path extrusionOk="0" h="1315180" w="913075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" name="Google Shape;111;p1"/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rect b="b" l="l" r="r" t="t"/>
                  <a:pathLst>
                    <a:path extrusionOk="0" h="822694" w="1598868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12" name="Google Shape;112;p1"/>
            <p:cNvGrpSpPr/>
            <p:nvPr/>
          </p:nvGrpSpPr>
          <p:grpSpPr>
            <a:xfrm>
              <a:off x="4584122" y="5855368"/>
              <a:ext cx="4215711" cy="726189"/>
              <a:chOff x="122066" y="4845692"/>
              <a:chExt cx="12182991" cy="2098617"/>
            </a:xfrm>
          </p:grpSpPr>
          <p:grpSp>
            <p:nvGrpSpPr>
              <p:cNvPr descr="트레일러" id="113" name="Google Shape;113;p1"/>
              <p:cNvGrpSpPr/>
              <p:nvPr/>
            </p:nvGrpSpPr>
            <p:grpSpPr>
              <a:xfrm>
                <a:off x="122066" y="5799610"/>
                <a:ext cx="2045843" cy="1144699"/>
                <a:chOff x="5784928" y="3580678"/>
                <a:chExt cx="2045843" cy="1144699"/>
              </a:xfrm>
            </p:grpSpPr>
            <p:sp>
              <p:nvSpPr>
                <p:cNvPr id="114" name="Google Shape;114;p1"/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rect b="b" l="l" r="r" t="t"/>
                  <a:pathLst>
                    <a:path extrusionOk="0" h="292263" w="414039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" name="Google Shape;115;p1"/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rect b="b" l="l" r="r" t="t"/>
                  <a:pathLst>
                    <a:path extrusionOk="0" h="389684" w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" name="Google Shape;116;p1"/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rect b="b" l="l" r="r" t="t"/>
                  <a:pathLst>
                    <a:path extrusionOk="0" h="1144698" w="2045843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descr="백팩" id="117" name="Google Shape;117;p1"/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rect b="b" l="l" r="r" t="t"/>
                <a:pathLst>
                  <a:path extrusionOk="0" h="1875549" w="1656157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descr="피크닉 테이블" id="118" name="Google Shape;118;p1"/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rect b="b" l="l" r="r" t="t"/>
                <a:pathLst>
                  <a:path extrusionOk="0" h="1266473" w="2143262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descr="하이킹" id="119" name="Google Shape;119;p1"/>
              <p:cNvGrpSpPr/>
              <p:nvPr/>
            </p:nvGrpSpPr>
            <p:grpSpPr>
              <a:xfrm>
                <a:off x="2451362" y="4845692"/>
                <a:ext cx="1373174" cy="2098615"/>
                <a:chOff x="6563952" y="3540014"/>
                <a:chExt cx="1373174" cy="2098615"/>
              </a:xfrm>
            </p:grpSpPr>
            <p:sp>
              <p:nvSpPr>
                <p:cNvPr id="120" name="Google Shape;120;p1"/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rect b="b" l="l" r="r" t="t"/>
                  <a:pathLst>
                    <a:path extrusionOk="0" h="389791" w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" name="Google Shape;121;p1"/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rect b="b" l="l" r="r" t="t"/>
                  <a:pathLst>
                    <a:path extrusionOk="0" h="845639" w="602240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" name="Google Shape;122;p1"/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rect b="b" l="l" r="r" t="t"/>
                  <a:pathLst>
                    <a:path extrusionOk="0" h="1656660" w="956013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Google Shape;123;p1"/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rect b="b" l="l" r="r" t="t"/>
                  <a:pathLst>
                    <a:path extrusionOk="0" h="936932" w="464221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Google Shape;124;p1"/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rect b="b" l="l" r="r" t="t"/>
                  <a:pathLst>
                    <a:path extrusionOk="0" h="72985" w="72540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descr="텐트" id="125" name="Google Shape;125;p1"/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rect b="b" l="l" r="r" t="t"/>
                <a:pathLst>
                  <a:path extrusionOk="0" h="1276921" w="1948420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descr="모닥불" id="126" name="Google Shape;126;p1"/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</p:grpSpPr>
            <p:sp>
              <p:nvSpPr>
                <p:cNvPr id="127" name="Google Shape;127;p1"/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rect b="b" l="l" r="r" t="t"/>
                  <a:pathLst>
                    <a:path extrusionOk="0" h="1315180" w="913075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" name="Google Shape;128;p1"/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rect b="b" l="l" r="r" t="t"/>
                  <a:pathLst>
                    <a:path extrusionOk="0" h="822694" w="1598868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29" name="Google Shape;129;p1"/>
            <p:cNvGrpSpPr/>
            <p:nvPr/>
          </p:nvGrpSpPr>
          <p:grpSpPr>
            <a:xfrm>
              <a:off x="9046178" y="5855368"/>
              <a:ext cx="4215711" cy="726189"/>
              <a:chOff x="122066" y="4845692"/>
              <a:chExt cx="12182991" cy="2098617"/>
            </a:xfrm>
          </p:grpSpPr>
          <p:grpSp>
            <p:nvGrpSpPr>
              <p:cNvPr descr="트레일러" id="130" name="Google Shape;130;p1"/>
              <p:cNvGrpSpPr/>
              <p:nvPr/>
            </p:nvGrpSpPr>
            <p:grpSpPr>
              <a:xfrm>
                <a:off x="122066" y="5799610"/>
                <a:ext cx="2045843" cy="1144699"/>
                <a:chOff x="5784928" y="3580678"/>
                <a:chExt cx="2045843" cy="1144699"/>
              </a:xfrm>
            </p:grpSpPr>
            <p:sp>
              <p:nvSpPr>
                <p:cNvPr id="131" name="Google Shape;131;p1"/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rect b="b" l="l" r="r" t="t"/>
                  <a:pathLst>
                    <a:path extrusionOk="0" h="292263" w="414039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1"/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rect b="b" l="l" r="r" t="t"/>
                  <a:pathLst>
                    <a:path extrusionOk="0" h="389684" w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" name="Google Shape;133;p1"/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rect b="b" l="l" r="r" t="t"/>
                  <a:pathLst>
                    <a:path extrusionOk="0" h="1144698" w="2045843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descr="백팩" id="134" name="Google Shape;134;p1"/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rect b="b" l="l" r="r" t="t"/>
                <a:pathLst>
                  <a:path extrusionOk="0" h="1875549" w="1656157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descr="피크닉 테이블" id="135" name="Google Shape;135;p1"/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rect b="b" l="l" r="r" t="t"/>
                <a:pathLst>
                  <a:path extrusionOk="0" h="1266473" w="2143262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descr="하이킹" id="136" name="Google Shape;136;p1"/>
              <p:cNvGrpSpPr/>
              <p:nvPr/>
            </p:nvGrpSpPr>
            <p:grpSpPr>
              <a:xfrm>
                <a:off x="2451362" y="4845692"/>
                <a:ext cx="1373174" cy="2098615"/>
                <a:chOff x="6563952" y="3540014"/>
                <a:chExt cx="1373174" cy="2098615"/>
              </a:xfrm>
            </p:grpSpPr>
            <p:sp>
              <p:nvSpPr>
                <p:cNvPr id="137" name="Google Shape;137;p1"/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rect b="b" l="l" r="r" t="t"/>
                  <a:pathLst>
                    <a:path extrusionOk="0" h="389791" w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1"/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rect b="b" l="l" r="r" t="t"/>
                  <a:pathLst>
                    <a:path extrusionOk="0" h="845639" w="602240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p1"/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rect b="b" l="l" r="r" t="t"/>
                  <a:pathLst>
                    <a:path extrusionOk="0" h="1656660" w="956013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p1"/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rect b="b" l="l" r="r" t="t"/>
                  <a:pathLst>
                    <a:path extrusionOk="0" h="936932" w="464221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1"/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rect b="b" l="l" r="r" t="t"/>
                  <a:pathLst>
                    <a:path extrusionOk="0" h="72985" w="72540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descr="텐트" id="142" name="Google Shape;142;p1"/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rect b="b" l="l" r="r" t="t"/>
                <a:pathLst>
                  <a:path extrusionOk="0" h="1276921" w="1948420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descr="모닥불" id="143" name="Google Shape;143;p1"/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</p:grpSpPr>
            <p:sp>
              <p:nvSpPr>
                <p:cNvPr id="144" name="Google Shape;144;p1"/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rect b="b" l="l" r="r" t="t"/>
                  <a:pathLst>
                    <a:path extrusionOk="0" h="1315180" w="913075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45;p1"/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rect b="b" l="l" r="r" t="t"/>
                  <a:pathLst>
                    <a:path extrusionOk="0" h="822694" w="1598868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cxnSp>
        <p:nvCxnSpPr>
          <p:cNvPr id="146" name="Google Shape;146;p1"/>
          <p:cNvCxnSpPr/>
          <p:nvPr/>
        </p:nvCxnSpPr>
        <p:spPr>
          <a:xfrm>
            <a:off x="3749207" y="4178300"/>
            <a:ext cx="463468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" name="Google Shape;147;p1"/>
          <p:cNvCxnSpPr/>
          <p:nvPr/>
        </p:nvCxnSpPr>
        <p:spPr>
          <a:xfrm>
            <a:off x="3749207" y="5319528"/>
            <a:ext cx="463468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" name="Google Shape;148;p1"/>
          <p:cNvSpPr txBox="1"/>
          <p:nvPr/>
        </p:nvSpPr>
        <p:spPr>
          <a:xfrm rot="-1288758">
            <a:off x="456863" y="1055234"/>
            <a:ext cx="3656548" cy="1077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32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Let’s go camping!</a:t>
            </a:r>
            <a:endParaRPr i="1" sz="32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32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Done</a:t>
            </a:r>
            <a:endParaRPr i="1" sz="32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cxnSp>
        <p:nvCxnSpPr>
          <p:cNvPr id="149" name="Google Shape;149;p1"/>
          <p:cNvCxnSpPr/>
          <p:nvPr/>
        </p:nvCxnSpPr>
        <p:spPr>
          <a:xfrm flipH="1" rot="10800000">
            <a:off x="567201" y="956312"/>
            <a:ext cx="3407963" cy="1350335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lgDash"/>
            <a:miter lim="800000"/>
            <a:headEnd len="sm" w="sm" type="none"/>
            <a:tailEnd len="sm" w="sm" type="none"/>
          </a:ln>
        </p:spPr>
      </p:cxnSp>
      <p:pic>
        <p:nvPicPr>
          <p:cNvPr id="150" name="Google Shape;15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084" y="4085425"/>
            <a:ext cx="7025585" cy="1482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1" name="Google Shape;151;p1" title="리신 - 어디로가야하오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5625" y="42496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a4ef159797_1_8"/>
          <p:cNvSpPr/>
          <p:nvPr/>
        </p:nvSpPr>
        <p:spPr>
          <a:xfrm>
            <a:off x="209551" y="228481"/>
            <a:ext cx="566400" cy="566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4" name="Google Shape;394;g1a4ef159797_1_8"/>
          <p:cNvGrpSpPr/>
          <p:nvPr/>
        </p:nvGrpSpPr>
        <p:grpSpPr>
          <a:xfrm>
            <a:off x="823652" y="199900"/>
            <a:ext cx="3659400" cy="614075"/>
            <a:chOff x="776027" y="199900"/>
            <a:chExt cx="3659400" cy="614075"/>
          </a:xfrm>
        </p:grpSpPr>
        <p:sp>
          <p:nvSpPr>
            <p:cNvPr id="395" name="Google Shape;395;g1a4ef159797_1_8"/>
            <p:cNvSpPr txBox="1"/>
            <p:nvPr/>
          </p:nvSpPr>
          <p:spPr>
            <a:xfrm>
              <a:off x="776027" y="199900"/>
              <a:ext cx="365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39A58D"/>
                  </a:solidFill>
                  <a:latin typeface="Arial"/>
                  <a:ea typeface="Arial"/>
                  <a:cs typeface="Arial"/>
                  <a:sym typeface="Arial"/>
                </a:rPr>
                <a:t>주제 및 선정 배경</a:t>
              </a:r>
              <a:endParaRPr/>
            </a:p>
          </p:txBody>
        </p:sp>
        <p:sp>
          <p:nvSpPr>
            <p:cNvPr id="396" name="Google Shape;396;g1a4ef159797_1_8"/>
            <p:cNvSpPr txBox="1"/>
            <p:nvPr/>
          </p:nvSpPr>
          <p:spPr>
            <a:xfrm>
              <a:off x="776028" y="567675"/>
              <a:ext cx="3370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Topic and selection background</a:t>
              </a:r>
              <a:endParaRPr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7" name="Google Shape;397;g1a4ef159797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012" y="1018750"/>
            <a:ext cx="6731976" cy="45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1a4ef159797_1_8"/>
          <p:cNvSpPr txBox="1"/>
          <p:nvPr/>
        </p:nvSpPr>
        <p:spPr>
          <a:xfrm>
            <a:off x="0" y="5921400"/>
            <a:ext cx="12192000" cy="93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당월 예약 불가</a:t>
            </a: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1a4ef159797_1_8"/>
          <p:cNvSpPr txBox="1"/>
          <p:nvPr/>
        </p:nvSpPr>
        <p:spPr>
          <a:xfrm>
            <a:off x="-35213" y="229025"/>
            <a:ext cx="105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</a:rPr>
              <a:t>3</a:t>
            </a:r>
            <a:r>
              <a:rPr b="1"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1a4ef159797_1_8"/>
          <p:cNvSpPr txBox="1"/>
          <p:nvPr/>
        </p:nvSpPr>
        <p:spPr>
          <a:xfrm>
            <a:off x="4143450" y="465550"/>
            <a:ext cx="3905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&lt;2022년 12월 예약현황&gt;</a:t>
            </a:r>
            <a:endParaRPr sz="2500">
              <a:solidFill>
                <a:schemeClr val="accent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g1a4ef159797_1_8"/>
          <p:cNvSpPr txBox="1"/>
          <p:nvPr/>
        </p:nvSpPr>
        <p:spPr>
          <a:xfrm>
            <a:off x="7393450" y="5549100"/>
            <a:ext cx="305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국립 휴양림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23"/>
          <p:cNvGrpSpPr/>
          <p:nvPr/>
        </p:nvGrpSpPr>
        <p:grpSpPr>
          <a:xfrm>
            <a:off x="3778656" y="1489522"/>
            <a:ext cx="4634688" cy="2575364"/>
            <a:chOff x="708296" y="2744164"/>
            <a:chExt cx="4634688" cy="2575364"/>
          </a:xfrm>
        </p:grpSpPr>
        <p:cxnSp>
          <p:nvCxnSpPr>
            <p:cNvPr id="408" name="Google Shape;408;p23"/>
            <p:cNvCxnSpPr/>
            <p:nvPr/>
          </p:nvCxnSpPr>
          <p:spPr>
            <a:xfrm>
              <a:off x="708296" y="4114579"/>
              <a:ext cx="4634688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9" name="Google Shape;409;p23"/>
            <p:cNvCxnSpPr/>
            <p:nvPr/>
          </p:nvCxnSpPr>
          <p:spPr>
            <a:xfrm>
              <a:off x="708296" y="5319528"/>
              <a:ext cx="4634688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10" name="Google Shape;410;p23"/>
            <p:cNvSpPr txBox="1"/>
            <p:nvPr/>
          </p:nvSpPr>
          <p:spPr>
            <a:xfrm>
              <a:off x="2130639" y="4453415"/>
              <a:ext cx="2397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수행결과</a:t>
              </a:r>
              <a:endParaRPr/>
            </a:p>
          </p:txBody>
        </p:sp>
        <p:sp>
          <p:nvSpPr>
            <p:cNvPr id="411" name="Google Shape;411;p23"/>
            <p:cNvSpPr txBox="1"/>
            <p:nvPr/>
          </p:nvSpPr>
          <p:spPr>
            <a:xfrm>
              <a:off x="2673620" y="2744164"/>
              <a:ext cx="7041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8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ae8a45f7a0_0_56"/>
          <p:cNvSpPr/>
          <p:nvPr/>
        </p:nvSpPr>
        <p:spPr>
          <a:xfrm>
            <a:off x="209551" y="228481"/>
            <a:ext cx="566400" cy="566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7" name="Google Shape;417;g1ae8a45f7a0_0_56"/>
          <p:cNvGrpSpPr/>
          <p:nvPr/>
        </p:nvGrpSpPr>
        <p:grpSpPr>
          <a:xfrm>
            <a:off x="823646" y="199900"/>
            <a:ext cx="4326900" cy="614077"/>
            <a:chOff x="776021" y="199900"/>
            <a:chExt cx="4326900" cy="614077"/>
          </a:xfrm>
        </p:grpSpPr>
        <p:sp>
          <p:nvSpPr>
            <p:cNvPr id="418" name="Google Shape;418;g1ae8a45f7a0_0_56"/>
            <p:cNvSpPr txBox="1"/>
            <p:nvPr/>
          </p:nvSpPr>
          <p:spPr>
            <a:xfrm>
              <a:off x="776025" y="199900"/>
              <a:ext cx="3523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39A58D"/>
                  </a:solidFill>
                  <a:latin typeface="Arial"/>
                  <a:ea typeface="Arial"/>
                  <a:cs typeface="Arial"/>
                  <a:sym typeface="Arial"/>
                </a:rPr>
                <a:t>데이터소개 </a:t>
              </a:r>
              <a:r>
                <a:rPr lang="ko-KR" sz="2400">
                  <a:solidFill>
                    <a:srgbClr val="39A58D"/>
                  </a:solidFill>
                </a:rPr>
                <a:t>및 전처리</a:t>
              </a:r>
              <a:endParaRPr/>
            </a:p>
          </p:txBody>
        </p:sp>
        <p:sp>
          <p:nvSpPr>
            <p:cNvPr id="419" name="Google Shape;419;g1ae8a45f7a0_0_56"/>
            <p:cNvSpPr txBox="1"/>
            <p:nvPr/>
          </p:nvSpPr>
          <p:spPr>
            <a:xfrm>
              <a:off x="776021" y="567677"/>
              <a:ext cx="4326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accent4"/>
                  </a:solidFill>
                </a:rPr>
                <a:t>Introducing and Pre-processing datas</a:t>
              </a:r>
              <a:endParaRPr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420" name="Google Shape;420;g1ae8a45f7a0_0_56"/>
          <p:cNvGraphicFramePr/>
          <p:nvPr/>
        </p:nvGraphicFramePr>
        <p:xfrm>
          <a:off x="485501" y="9472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{A1CDBC64-1557-481A-BA39-4A758721F165}</a:tableStyleId>
              </a:tblPr>
              <a:tblGrid>
                <a:gridCol w="1521200"/>
                <a:gridCol w="1521200"/>
                <a:gridCol w="2050100"/>
                <a:gridCol w="2961725"/>
                <a:gridCol w="1371625"/>
                <a:gridCol w="856975"/>
                <a:gridCol w="816450"/>
              </a:tblGrid>
              <a:tr h="882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3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1D2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수집내용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1D2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URL</a:t>
                      </a:r>
                      <a:endParaRPr sz="13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1D2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사용 데이터셋</a:t>
                      </a:r>
                      <a:endParaRPr sz="1300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1D2B7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목적</a:t>
                      </a:r>
                      <a:endParaRPr b="1" sz="1300">
                        <a:solidFill>
                          <a:schemeClr val="lt1"/>
                        </a:solidFill>
                        <a:latin typeface="에스코어 드림 3 Light"/>
                        <a:ea typeface="에스코어 드림 3 Light"/>
                        <a:cs typeface="에스코어 드림 3 Light"/>
                        <a:sym typeface="에스코어 드림 3 Light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1D2B7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최종 데이터프레임 </a:t>
                      </a:r>
                      <a:endParaRPr sz="1300"/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1D2B7"/>
                    </a:solidFill>
                  </a:tcPr>
                </a:tc>
              </a:tr>
              <a:tr h="8762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국립 휴양림</a:t>
                      </a:r>
                      <a:endParaRPr b="1"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F6E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국립 휴양림 예약정보,</a:t>
                      </a:r>
                      <a:endParaRPr b="1"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시설정보,</a:t>
                      </a:r>
                      <a:endParaRPr b="1"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정산데이터,</a:t>
                      </a:r>
                      <a:endParaRPr b="1"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홍보자료,</a:t>
                      </a:r>
                      <a:endParaRPr b="1"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카카오맵 크롤링</a:t>
                      </a:r>
                      <a:endParaRPr b="1"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F6E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공공데이터 포털 산림청 국립자연휴림관리소</a:t>
                      </a:r>
                      <a:endParaRPr b="1"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sng">
                          <a:solidFill>
                            <a:schemeClr val="hlink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  <a:hlinkClick r:id="rId3"/>
                        </a:rPr>
                        <a:t>https://www.data.go.kr</a:t>
                      </a:r>
                      <a:endParaRPr b="1"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 u="sng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F6E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국립자연휴양림예약정보(200101~200824).csv,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산림청</a:t>
                      </a: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국</a:t>
                      </a: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립자연휴양림관리</a:t>
                      </a: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 </a:t>
                      </a: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국립자연휴양림시설관련정보_20220906.csv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등 9개 데이터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F6EC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 정보 데이터를 이용해 </a:t>
                      </a: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휴양림별 예약건수 관련 </a:t>
                      </a:r>
                      <a:r>
                        <a:rPr b="1" lang="ko-KR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시계열 데이터 생성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F6E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df_date 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F6EC"/>
                    </a:solidFill>
                  </a:tcPr>
                </a:tc>
              </a:tr>
              <a:tr h="880975">
                <a:tc vMerge="1"/>
                <a:tc vMerge="1"/>
                <a:tc vMerge="1"/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개별 휴양림의 상세 </a:t>
                      </a:r>
                      <a:r>
                        <a:rPr b="1" lang="ko-KR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시설정보</a:t>
                      </a: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를 하나의의 데이터프레임으로 만들고, 그 예약건수와 </a:t>
                      </a:r>
                      <a:r>
                        <a:rPr b="1" lang="ko-KR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카카오맵 별점</a:t>
                      </a: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칼럼 추가</a:t>
                      </a:r>
                      <a:endParaRPr b="1"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F6E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df_gov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F6EC"/>
                    </a:solidFill>
                  </a:tcPr>
                </a:tc>
              </a:tr>
              <a:tr h="91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한국관광공사</a:t>
                      </a:r>
                      <a:endParaRPr b="1"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F6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캠핑장관련 네비 검색데이터, 상세주소와 좌표  by </a:t>
                      </a: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구글 API</a:t>
                      </a:r>
                      <a:endParaRPr b="1"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F6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한국관광공사 데이터랩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https://datalab.visitkorea.or.kr/datalab/portal/main/getMainForm.do</a:t>
                      </a:r>
                      <a:endParaRPr b="1"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F6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201911.xlsx 등 36개 from datalab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camp_location_1.csv by 구글api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F6EC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데이터랩 월별 검색관련련데이터</a:t>
                      </a: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를 통해 개별 캠핑장의 인기도를 얻고 구글api를 통해  상세주소와 좌표 부여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F6E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camp_loc 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F6EC"/>
                    </a:solidFill>
                  </a:tcPr>
                </a:tc>
              </a:tr>
              <a:tr h="1127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전국 사립 캠핑장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F6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영엽중인 캠핑장 데이터,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개별 조회수 크롤링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F6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산림빅데이터플랫폼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sng">
                          <a:solidFill>
                            <a:schemeClr val="hlink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  <a:hlinkClick r:id="rId4"/>
                        </a:rPr>
                        <a:t>https://www.bigdata-forest.kr/</a:t>
                      </a:r>
                      <a:endParaRPr b="1" sz="1000" u="sng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한국관광공사 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gocamping.or.kr</a:t>
                      </a:r>
                      <a:endParaRPr b="1" sz="1000" u="sng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F6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전국 캠핑장 위치 및 부가정보.csv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조회순.xlsx by 고캠핑 크롤링링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F6EC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캠핑장카테고리,편의시설 에 대한 칼럼 추가, 조회수 칼럼 추가 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F6E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df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F6EC"/>
                    </a:solidFill>
                  </a:tcPr>
                </a:tc>
              </a:tr>
              <a:tr h="808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 캠핑장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F6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0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(페업한 업체포함)전체 캠핑장 데이터터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F6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공공데이터 포털</a:t>
                      </a:r>
                      <a:endParaRPr b="1" sz="10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data.go.kr</a:t>
                      </a:r>
                      <a:endParaRPr b="1" sz="10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F6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일반야영장업.csv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F6EC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영업중/비영업중, 지역별, 분류별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sunburst 그래프 만들기 위해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F6E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df__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F6EC"/>
                    </a:solidFill>
                  </a:tcPr>
                </a:tc>
              </a:tr>
            </a:tbl>
          </a:graphicData>
        </a:graphic>
      </p:graphicFrame>
      <p:sp>
        <p:nvSpPr>
          <p:cNvPr id="421" name="Google Shape;421;g1ae8a45f7a0_0_56"/>
          <p:cNvSpPr txBox="1"/>
          <p:nvPr/>
        </p:nvSpPr>
        <p:spPr>
          <a:xfrm>
            <a:off x="-35213" y="229025"/>
            <a:ext cx="105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</a:rPr>
              <a:t>4</a:t>
            </a:r>
            <a:r>
              <a:rPr b="1"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ko-KR" sz="3200">
                <a:solidFill>
                  <a:schemeClr val="lt1"/>
                </a:solidFill>
              </a:rPr>
              <a:t>1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g1a4ef159797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50" y="1735450"/>
            <a:ext cx="5603194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1a4ef159797_2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275" y="1735450"/>
            <a:ext cx="5603199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1a4ef159797_2_16"/>
          <p:cNvSpPr txBox="1"/>
          <p:nvPr/>
        </p:nvSpPr>
        <p:spPr>
          <a:xfrm>
            <a:off x="1256625" y="830975"/>
            <a:ext cx="368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b="1" lang="ko-KR" sz="25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국립 휴양</a:t>
            </a:r>
            <a:r>
              <a:rPr b="1" lang="ko-KR" sz="25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림 선호도&gt;</a:t>
            </a:r>
            <a:endParaRPr b="1" sz="2500"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g1a4ef159797_2_16"/>
          <p:cNvSpPr txBox="1"/>
          <p:nvPr/>
        </p:nvSpPr>
        <p:spPr>
          <a:xfrm>
            <a:off x="-2" y="5778007"/>
            <a:ext cx="12192000" cy="10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3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인기있는 휴양림/캠핑장은 계절에 상관없이 사람들이 선호</a:t>
            </a:r>
            <a:endParaRPr b="1"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g1a4ef159797_2_16"/>
          <p:cNvSpPr/>
          <p:nvPr/>
        </p:nvSpPr>
        <p:spPr>
          <a:xfrm>
            <a:off x="209551" y="228481"/>
            <a:ext cx="566400" cy="566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2" name="Google Shape;432;g1a4ef159797_2_16"/>
          <p:cNvGrpSpPr/>
          <p:nvPr/>
        </p:nvGrpSpPr>
        <p:grpSpPr>
          <a:xfrm>
            <a:off x="823674" y="199897"/>
            <a:ext cx="3688154" cy="614071"/>
            <a:chOff x="776021" y="199906"/>
            <a:chExt cx="2477100" cy="614071"/>
          </a:xfrm>
        </p:grpSpPr>
        <p:sp>
          <p:nvSpPr>
            <p:cNvPr id="433" name="Google Shape;433;g1a4ef159797_2_16"/>
            <p:cNvSpPr txBox="1"/>
            <p:nvPr/>
          </p:nvSpPr>
          <p:spPr>
            <a:xfrm>
              <a:off x="776021" y="199906"/>
              <a:ext cx="247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39A58D"/>
                  </a:solidFill>
                </a:rPr>
                <a:t>시각화</a:t>
              </a:r>
              <a:endParaRPr/>
            </a:p>
          </p:txBody>
        </p:sp>
        <p:sp>
          <p:nvSpPr>
            <p:cNvPr id="434" name="Google Shape;434;g1a4ef159797_2_16"/>
            <p:cNvSpPr txBox="1"/>
            <p:nvPr/>
          </p:nvSpPr>
          <p:spPr>
            <a:xfrm>
              <a:off x="776021" y="567677"/>
              <a:ext cx="18471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accent4"/>
                  </a:solidFill>
                </a:rPr>
                <a:t>V</a:t>
              </a:r>
              <a:r>
                <a:rPr lang="ko-KR" sz="10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isualization</a:t>
              </a:r>
              <a:endParaRPr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g1a4ef159797_2_16"/>
          <p:cNvSpPr txBox="1"/>
          <p:nvPr/>
        </p:nvSpPr>
        <p:spPr>
          <a:xfrm>
            <a:off x="7245675" y="830975"/>
            <a:ext cx="3449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&lt;사립 캠핑장</a:t>
            </a:r>
            <a:r>
              <a:rPr b="1" lang="ko-KR" sz="25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선호도&gt;</a:t>
            </a:r>
            <a:endParaRPr b="1" sz="2500"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g1a4ef159797_2_16"/>
          <p:cNvSpPr txBox="1"/>
          <p:nvPr/>
        </p:nvSpPr>
        <p:spPr>
          <a:xfrm>
            <a:off x="-35213" y="229025"/>
            <a:ext cx="105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</a:rPr>
              <a:t>4</a:t>
            </a:r>
            <a:r>
              <a:rPr b="1"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ko-KR" sz="3200">
                <a:solidFill>
                  <a:schemeClr val="lt1"/>
                </a:solidFill>
              </a:rPr>
              <a:t>2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g1a4ef159797_2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8925" y="1611163"/>
            <a:ext cx="5857875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1a4ef159797_2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00" y="1604950"/>
            <a:ext cx="5829300" cy="36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1a4ef159797_2_16"/>
          <p:cNvSpPr txBox="1"/>
          <p:nvPr/>
        </p:nvSpPr>
        <p:spPr>
          <a:xfrm>
            <a:off x="9004275" y="5250150"/>
            <a:ext cx="50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선호도 = 캠핑장 별 네비 검색건수</a:t>
            </a:r>
            <a:endParaRPr/>
          </a:p>
        </p:txBody>
      </p:sp>
      <p:sp>
        <p:nvSpPr>
          <p:cNvPr id="440" name="Google Shape;440;g1a4ef159797_2_16"/>
          <p:cNvSpPr txBox="1"/>
          <p:nvPr/>
        </p:nvSpPr>
        <p:spPr>
          <a:xfrm>
            <a:off x="9930625" y="1398075"/>
            <a:ext cx="438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*출처 한국관광공사 데이터</a:t>
            </a:r>
            <a:endParaRPr sz="1000"/>
          </a:p>
        </p:txBody>
      </p:sp>
      <p:sp>
        <p:nvSpPr>
          <p:cNvPr id="441" name="Google Shape;441;g1a4ef159797_2_16"/>
          <p:cNvSpPr txBox="1"/>
          <p:nvPr/>
        </p:nvSpPr>
        <p:spPr>
          <a:xfrm>
            <a:off x="4102000" y="1396750"/>
            <a:ext cx="438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*출처 : 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국립 휴양림 데이터</a:t>
            </a:r>
            <a:endParaRPr sz="1000"/>
          </a:p>
        </p:txBody>
      </p:sp>
      <p:sp>
        <p:nvSpPr>
          <p:cNvPr id="442" name="Google Shape;442;g1a4ef159797_2_16"/>
          <p:cNvSpPr txBox="1"/>
          <p:nvPr/>
        </p:nvSpPr>
        <p:spPr>
          <a:xfrm>
            <a:off x="2652475" y="5239213"/>
            <a:ext cx="50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선호</a:t>
            </a:r>
            <a:r>
              <a:rPr lang="ko-KR"/>
              <a:t>도 = 휴양림 별 (예약건수/수용인원)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9"/>
          <p:cNvPicPr preferRelativeResize="0"/>
          <p:nvPr/>
        </p:nvPicPr>
        <p:blipFill rotWithShape="1">
          <a:blip r:embed="rId3">
            <a:alphaModFix/>
          </a:blip>
          <a:srcRect b="17382" l="0" r="4951" t="0"/>
          <a:stretch/>
        </p:blipFill>
        <p:spPr>
          <a:xfrm>
            <a:off x="81550" y="2954950"/>
            <a:ext cx="11773475" cy="23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9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9" name="Google Shape;449;p19"/>
          <p:cNvGrpSpPr/>
          <p:nvPr/>
        </p:nvGrpSpPr>
        <p:grpSpPr>
          <a:xfrm>
            <a:off x="823644" y="199897"/>
            <a:ext cx="4112481" cy="613992"/>
            <a:chOff x="776021" y="199906"/>
            <a:chExt cx="2477100" cy="613992"/>
          </a:xfrm>
        </p:grpSpPr>
        <p:sp>
          <p:nvSpPr>
            <p:cNvPr id="450" name="Google Shape;450;p19"/>
            <p:cNvSpPr txBox="1"/>
            <p:nvPr/>
          </p:nvSpPr>
          <p:spPr>
            <a:xfrm>
              <a:off x="776021" y="199906"/>
              <a:ext cx="247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39A58D"/>
                  </a:solidFill>
                  <a:latin typeface="Arial"/>
                  <a:ea typeface="Arial"/>
                  <a:cs typeface="Arial"/>
                  <a:sym typeface="Arial"/>
                </a:rPr>
                <a:t>시각화</a:t>
              </a:r>
              <a:endParaRPr/>
            </a:p>
          </p:txBody>
        </p:sp>
        <p:sp>
          <p:nvSpPr>
            <p:cNvPr id="451" name="Google Shape;451;p19"/>
            <p:cNvSpPr txBox="1"/>
            <p:nvPr/>
          </p:nvSpPr>
          <p:spPr>
            <a:xfrm>
              <a:off x="776021" y="567677"/>
              <a:ext cx="1846980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000">
                  <a:solidFill>
                    <a:schemeClr val="accent4"/>
                  </a:solidFill>
                </a:rPr>
                <a:t>Visualization</a:t>
              </a:r>
              <a:endParaRPr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2" name="Google Shape;45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950" y="884500"/>
            <a:ext cx="11702127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19"/>
          <p:cNvSpPr txBox="1"/>
          <p:nvPr/>
        </p:nvSpPr>
        <p:spPr>
          <a:xfrm>
            <a:off x="3277800" y="407500"/>
            <a:ext cx="5909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accent4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b="1" lang="ko-KR" sz="2500">
                <a:solidFill>
                  <a:schemeClr val="accent4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2021년 국립 휴양림 예약일 통계&gt;</a:t>
            </a:r>
            <a:endParaRPr b="1" sz="25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p19"/>
          <p:cNvSpPr txBox="1"/>
          <p:nvPr/>
        </p:nvSpPr>
        <p:spPr>
          <a:xfrm>
            <a:off x="0" y="5778012"/>
            <a:ext cx="12192000" cy="10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7,8,9,10월(4개월) 기간 동안 극성수기 </a:t>
            </a:r>
            <a:endParaRPr b="1"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화요일이 극비수기</a:t>
            </a:r>
            <a:endParaRPr b="1"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19"/>
          <p:cNvSpPr txBox="1"/>
          <p:nvPr/>
        </p:nvSpPr>
        <p:spPr>
          <a:xfrm>
            <a:off x="3765600" y="2854125"/>
            <a:ext cx="5296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accent4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&lt;국립 휴양림 요일별</a:t>
            </a:r>
            <a:r>
              <a:rPr b="1" lang="ko-KR" sz="2500">
                <a:solidFill>
                  <a:schemeClr val="accent4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예약 건수&gt;</a:t>
            </a:r>
            <a:endParaRPr b="1" sz="25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19"/>
          <p:cNvSpPr txBox="1"/>
          <p:nvPr/>
        </p:nvSpPr>
        <p:spPr>
          <a:xfrm>
            <a:off x="10069725" y="671325"/>
            <a:ext cx="178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국립 휴양림 데이터</a:t>
            </a:r>
            <a:endParaRPr/>
          </a:p>
        </p:txBody>
      </p:sp>
      <p:sp>
        <p:nvSpPr>
          <p:cNvPr id="457" name="Google Shape;457;p19"/>
          <p:cNvSpPr txBox="1"/>
          <p:nvPr/>
        </p:nvSpPr>
        <p:spPr>
          <a:xfrm>
            <a:off x="9948825" y="3044500"/>
            <a:ext cx="196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국립 휴양림 데이터</a:t>
            </a:r>
            <a:endParaRPr/>
          </a:p>
        </p:txBody>
      </p:sp>
      <p:sp>
        <p:nvSpPr>
          <p:cNvPr id="458" name="Google Shape;458;p19"/>
          <p:cNvSpPr/>
          <p:nvPr/>
        </p:nvSpPr>
        <p:spPr>
          <a:xfrm>
            <a:off x="1271050" y="5371350"/>
            <a:ext cx="10190700" cy="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9"/>
          <p:cNvSpPr txBox="1"/>
          <p:nvPr/>
        </p:nvSpPr>
        <p:spPr>
          <a:xfrm>
            <a:off x="10602975" y="5265275"/>
            <a:ext cx="56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</a:t>
            </a:r>
            <a:endParaRPr/>
          </a:p>
        </p:txBody>
      </p:sp>
      <p:sp>
        <p:nvSpPr>
          <p:cNvPr id="460" name="Google Shape;460;p19"/>
          <p:cNvSpPr txBox="1"/>
          <p:nvPr/>
        </p:nvSpPr>
        <p:spPr>
          <a:xfrm>
            <a:off x="5993725" y="5310625"/>
            <a:ext cx="56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19"/>
          <p:cNvSpPr txBox="1"/>
          <p:nvPr/>
        </p:nvSpPr>
        <p:spPr>
          <a:xfrm>
            <a:off x="1333275" y="5300750"/>
            <a:ext cx="56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월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p19"/>
          <p:cNvSpPr txBox="1"/>
          <p:nvPr/>
        </p:nvSpPr>
        <p:spPr>
          <a:xfrm>
            <a:off x="2939675" y="5300750"/>
            <a:ext cx="56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p19"/>
          <p:cNvSpPr txBox="1"/>
          <p:nvPr/>
        </p:nvSpPr>
        <p:spPr>
          <a:xfrm>
            <a:off x="7444575" y="5300750"/>
            <a:ext cx="56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p19"/>
          <p:cNvSpPr txBox="1"/>
          <p:nvPr/>
        </p:nvSpPr>
        <p:spPr>
          <a:xfrm>
            <a:off x="9061875" y="5310625"/>
            <a:ext cx="56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토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19"/>
          <p:cNvSpPr txBox="1"/>
          <p:nvPr/>
        </p:nvSpPr>
        <p:spPr>
          <a:xfrm>
            <a:off x="4486475" y="5258150"/>
            <a:ext cx="56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p19"/>
          <p:cNvSpPr/>
          <p:nvPr/>
        </p:nvSpPr>
        <p:spPr>
          <a:xfrm>
            <a:off x="2419000" y="3259575"/>
            <a:ext cx="1554600" cy="2337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9"/>
          <p:cNvSpPr/>
          <p:nvPr/>
        </p:nvSpPr>
        <p:spPr>
          <a:xfrm>
            <a:off x="6281350" y="933825"/>
            <a:ext cx="3017100" cy="1920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9"/>
          <p:cNvSpPr txBox="1"/>
          <p:nvPr/>
        </p:nvSpPr>
        <p:spPr>
          <a:xfrm>
            <a:off x="-35213" y="229025"/>
            <a:ext cx="105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</a:rPr>
              <a:t>4</a:t>
            </a:r>
            <a:r>
              <a:rPr b="1"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ko-KR" sz="3200">
                <a:solidFill>
                  <a:schemeClr val="lt1"/>
                </a:solidFill>
              </a:rPr>
              <a:t>2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1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4" name="Google Shape;474;p21"/>
          <p:cNvGrpSpPr/>
          <p:nvPr/>
        </p:nvGrpSpPr>
        <p:grpSpPr>
          <a:xfrm>
            <a:off x="823626" y="199899"/>
            <a:ext cx="4785122" cy="613998"/>
            <a:chOff x="776021" y="199900"/>
            <a:chExt cx="4086007" cy="613998"/>
          </a:xfrm>
        </p:grpSpPr>
        <p:sp>
          <p:nvSpPr>
            <p:cNvPr id="475" name="Google Shape;475;p21"/>
            <p:cNvSpPr txBox="1"/>
            <p:nvPr/>
          </p:nvSpPr>
          <p:spPr>
            <a:xfrm>
              <a:off x="776028" y="199900"/>
              <a:ext cx="4086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39A58D"/>
                  </a:solidFill>
                  <a:latin typeface="Arial"/>
                  <a:ea typeface="Arial"/>
                  <a:cs typeface="Arial"/>
                  <a:sym typeface="Arial"/>
                </a:rPr>
                <a:t>시각화</a:t>
              </a:r>
              <a:endParaRPr/>
            </a:p>
          </p:txBody>
        </p:sp>
        <p:sp>
          <p:nvSpPr>
            <p:cNvPr id="476" name="Google Shape;476;p21"/>
            <p:cNvSpPr txBox="1"/>
            <p:nvPr/>
          </p:nvSpPr>
          <p:spPr>
            <a:xfrm>
              <a:off x="776021" y="567677"/>
              <a:ext cx="1846980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accent4"/>
                  </a:solidFill>
                </a:rPr>
                <a:t>V</a:t>
              </a:r>
              <a:r>
                <a:rPr lang="ko-KR" sz="10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isualization</a:t>
              </a:r>
              <a:endParaRPr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7" name="Google Shape;477;p21"/>
          <p:cNvSpPr txBox="1"/>
          <p:nvPr/>
        </p:nvSpPr>
        <p:spPr>
          <a:xfrm>
            <a:off x="0" y="5778012"/>
            <a:ext cx="12192000" cy="10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여름엔 그늘이 많은 휴양림이, </a:t>
            </a:r>
            <a:r>
              <a:rPr b="1" lang="ko-KR" sz="2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가을</a:t>
            </a: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</a:t>
            </a:r>
            <a:r>
              <a:rPr b="1" lang="ko-KR" sz="2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-KR" sz="2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캠핑</a:t>
            </a: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</a:t>
            </a: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인기가 많다</a:t>
            </a:r>
            <a:endParaRPr b="1"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p21"/>
          <p:cNvSpPr txBox="1"/>
          <p:nvPr/>
        </p:nvSpPr>
        <p:spPr>
          <a:xfrm>
            <a:off x="89125" y="1588879"/>
            <a:ext cx="5360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b="1" lang="ko-KR" sz="2500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국립 휴양림 계절별 예약 건수</a:t>
            </a:r>
            <a:r>
              <a:rPr b="1" lang="ko-KR" sz="2500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1"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p21"/>
          <p:cNvSpPr txBox="1"/>
          <p:nvPr/>
        </p:nvSpPr>
        <p:spPr>
          <a:xfrm>
            <a:off x="323700" y="4291725"/>
            <a:ext cx="5086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accent4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&lt;사립 캠핑장 계절별</a:t>
            </a:r>
            <a:r>
              <a:rPr b="1" lang="ko-KR" sz="2500">
                <a:solidFill>
                  <a:schemeClr val="accent4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방문 건수&gt;</a:t>
            </a:r>
            <a:endParaRPr b="1" sz="25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0" name="Google Shape;480;p21"/>
          <p:cNvGrpSpPr/>
          <p:nvPr/>
        </p:nvGrpSpPr>
        <p:grpSpPr>
          <a:xfrm>
            <a:off x="5753100" y="457200"/>
            <a:ext cx="6248050" cy="2740383"/>
            <a:chOff x="209550" y="776625"/>
            <a:chExt cx="6248050" cy="2740383"/>
          </a:xfrm>
        </p:grpSpPr>
        <p:pic>
          <p:nvPicPr>
            <p:cNvPr descr="텍스트, 스크린샷, 전자기기, 디스플레이이(가) 표시된 사진&#10;&#10;자동 생성된 설명" id="481" name="Google Shape;481;p21"/>
            <p:cNvPicPr preferRelativeResize="0"/>
            <p:nvPr/>
          </p:nvPicPr>
          <p:blipFill rotWithShape="1">
            <a:blip r:embed="rId3">
              <a:alphaModFix/>
            </a:blip>
            <a:srcRect b="14412" l="0" r="0" t="0"/>
            <a:stretch/>
          </p:blipFill>
          <p:spPr>
            <a:xfrm>
              <a:off x="209550" y="776625"/>
              <a:ext cx="6160389" cy="239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21"/>
            <p:cNvSpPr txBox="1"/>
            <p:nvPr/>
          </p:nvSpPr>
          <p:spPr>
            <a:xfrm>
              <a:off x="4492900" y="850575"/>
              <a:ext cx="1964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*</a:t>
              </a:r>
              <a:r>
                <a:rPr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출처 : </a:t>
              </a:r>
              <a:r>
                <a:rPr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국립 휴양림 데이터</a:t>
              </a:r>
              <a:endParaRPr/>
            </a:p>
          </p:txBody>
        </p:sp>
        <p:sp>
          <p:nvSpPr>
            <p:cNvPr id="483" name="Google Shape;483;p21"/>
            <p:cNvSpPr txBox="1"/>
            <p:nvPr/>
          </p:nvSpPr>
          <p:spPr>
            <a:xfrm>
              <a:off x="600201" y="3193908"/>
              <a:ext cx="56481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highlight>
                    <a:srgbClr val="FFFFFF"/>
                  </a:highlight>
                </a:rPr>
                <a:t>             </a:t>
              </a:r>
              <a:r>
                <a:rPr lang="ko-KR" sz="900">
                  <a:highlight>
                    <a:srgbClr val="FFFFFF"/>
                  </a:highlight>
                </a:rPr>
                <a:t>봄                                           여름                                      가을                                         겨울                                         </a:t>
              </a:r>
              <a:endParaRPr sz="900">
                <a:highlight>
                  <a:srgbClr val="FFFFFF"/>
                </a:highlight>
              </a:endParaRPr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1905000" y="814025"/>
              <a:ext cx="1371600" cy="23865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" name="Google Shape;485;p21"/>
          <p:cNvGrpSpPr/>
          <p:nvPr/>
        </p:nvGrpSpPr>
        <p:grpSpPr>
          <a:xfrm>
            <a:off x="5790988" y="3276600"/>
            <a:ext cx="6172275" cy="2507250"/>
            <a:chOff x="5943600" y="3276600"/>
            <a:chExt cx="6172275" cy="2507250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4">
              <a:alphaModFix/>
            </a:blip>
            <a:srcRect b="6515" l="0" r="0" t="0"/>
            <a:stretch/>
          </p:blipFill>
          <p:spPr>
            <a:xfrm>
              <a:off x="5943600" y="3276600"/>
              <a:ext cx="6172203" cy="2199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p21"/>
            <p:cNvSpPr txBox="1"/>
            <p:nvPr/>
          </p:nvSpPr>
          <p:spPr>
            <a:xfrm>
              <a:off x="6172200" y="3352800"/>
              <a:ext cx="1964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*</a:t>
              </a:r>
              <a:r>
                <a:rPr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출처 : 한국관광공사 데이터</a:t>
              </a:r>
              <a:endParaRPr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9144000" y="3308700"/>
              <a:ext cx="1447800" cy="21777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1"/>
            <p:cNvSpPr txBox="1"/>
            <p:nvPr/>
          </p:nvSpPr>
          <p:spPr>
            <a:xfrm>
              <a:off x="6165975" y="5460750"/>
              <a:ext cx="5949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highlight>
                    <a:srgbClr val="FFFFFF"/>
                  </a:highlight>
                </a:rPr>
                <a:t>             봄                                           여름                                          가을                                         겨울                                         </a:t>
              </a:r>
              <a:endParaRPr sz="900">
                <a:highlight>
                  <a:srgbClr val="FFFFFF"/>
                </a:highlight>
              </a:endParaRPr>
            </a:p>
          </p:txBody>
        </p:sp>
      </p:grpSp>
      <p:sp>
        <p:nvSpPr>
          <p:cNvPr id="490" name="Google Shape;490;p21"/>
          <p:cNvSpPr txBox="1"/>
          <p:nvPr/>
        </p:nvSpPr>
        <p:spPr>
          <a:xfrm>
            <a:off x="-35213" y="229025"/>
            <a:ext cx="105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</a:rPr>
              <a:t>4</a:t>
            </a:r>
            <a:r>
              <a:rPr b="1"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ko-KR" sz="3200">
                <a:solidFill>
                  <a:schemeClr val="lt1"/>
                </a:solidFill>
              </a:rPr>
              <a:t>2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13" y="1300166"/>
            <a:ext cx="4680000" cy="46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213" y="1300166"/>
            <a:ext cx="468000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26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8" name="Google Shape;498;p26"/>
          <p:cNvGrpSpPr/>
          <p:nvPr/>
        </p:nvGrpSpPr>
        <p:grpSpPr>
          <a:xfrm>
            <a:off x="823683" y="199897"/>
            <a:ext cx="3383966" cy="613992"/>
            <a:chOff x="776021" y="199906"/>
            <a:chExt cx="2477100" cy="613992"/>
          </a:xfrm>
        </p:grpSpPr>
        <p:sp>
          <p:nvSpPr>
            <p:cNvPr id="499" name="Google Shape;499;p26"/>
            <p:cNvSpPr txBox="1"/>
            <p:nvPr/>
          </p:nvSpPr>
          <p:spPr>
            <a:xfrm>
              <a:off x="776021" y="199906"/>
              <a:ext cx="247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39A58D"/>
                  </a:solidFill>
                </a:rPr>
                <a:t>시각화</a:t>
              </a:r>
              <a:endParaRPr/>
            </a:p>
          </p:txBody>
        </p:sp>
        <p:sp>
          <p:nvSpPr>
            <p:cNvPr id="500" name="Google Shape;500;p26"/>
            <p:cNvSpPr txBox="1"/>
            <p:nvPr/>
          </p:nvSpPr>
          <p:spPr>
            <a:xfrm>
              <a:off x="776021" y="567677"/>
              <a:ext cx="1846980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accent4"/>
                  </a:solidFill>
                </a:rPr>
                <a:t>V</a:t>
              </a:r>
              <a:r>
                <a:rPr lang="ko-KR" sz="10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isualization</a:t>
              </a:r>
              <a:endParaRPr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26"/>
          <p:cNvSpPr txBox="1"/>
          <p:nvPr/>
        </p:nvSpPr>
        <p:spPr>
          <a:xfrm>
            <a:off x="0" y="5780579"/>
            <a:ext cx="12192000" cy="10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2" name="Google Shape;50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6371" y="2286369"/>
            <a:ext cx="6454504" cy="216404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6"/>
          <p:cNvSpPr txBox="1"/>
          <p:nvPr/>
        </p:nvSpPr>
        <p:spPr>
          <a:xfrm>
            <a:off x="96978" y="1096388"/>
            <a:ext cx="4947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accent4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&lt;캠핑장 유형별 비율&gt;</a:t>
            </a:r>
            <a:endParaRPr b="1" sz="25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4" name="Google Shape;504;p26"/>
          <p:cNvSpPr txBox="1"/>
          <p:nvPr/>
        </p:nvSpPr>
        <p:spPr>
          <a:xfrm>
            <a:off x="6259678" y="1096388"/>
            <a:ext cx="4947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accent4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&lt;편의시설별 구비율&gt;</a:t>
            </a:r>
            <a:endParaRPr b="1" sz="2500"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5" name="Google Shape;505;p26"/>
          <p:cNvSpPr txBox="1"/>
          <p:nvPr/>
        </p:nvSpPr>
        <p:spPr>
          <a:xfrm>
            <a:off x="-2" y="5778007"/>
            <a:ext cx="12192000" cy="10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시각화</a:t>
            </a:r>
            <a:endParaRPr b="1"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p26"/>
          <p:cNvSpPr txBox="1"/>
          <p:nvPr/>
        </p:nvSpPr>
        <p:spPr>
          <a:xfrm>
            <a:off x="10365250" y="1886175"/>
            <a:ext cx="12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단위 : (%)</a:t>
            </a:r>
            <a:endParaRPr/>
          </a:p>
        </p:txBody>
      </p:sp>
      <p:sp>
        <p:nvSpPr>
          <p:cNvPr id="507" name="Google Shape;507;p26"/>
          <p:cNvSpPr txBox="1"/>
          <p:nvPr/>
        </p:nvSpPr>
        <p:spPr>
          <a:xfrm>
            <a:off x="3108375" y="5374800"/>
            <a:ext cx="193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*출처 : </a:t>
            </a: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전체 캠핑장 데이터</a:t>
            </a:r>
            <a:endParaRPr/>
          </a:p>
        </p:txBody>
      </p:sp>
      <p:sp>
        <p:nvSpPr>
          <p:cNvPr id="508" name="Google Shape;508;p26"/>
          <p:cNvSpPr txBox="1"/>
          <p:nvPr/>
        </p:nvSpPr>
        <p:spPr>
          <a:xfrm>
            <a:off x="9726250" y="5374800"/>
            <a:ext cx="193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*출처 : 전체 캠핑장 데이터</a:t>
            </a:r>
            <a:endParaRPr/>
          </a:p>
        </p:txBody>
      </p:sp>
      <p:sp>
        <p:nvSpPr>
          <p:cNvPr id="509" name="Google Shape;509;p26"/>
          <p:cNvSpPr/>
          <p:nvPr/>
        </p:nvSpPr>
        <p:spPr>
          <a:xfrm>
            <a:off x="10495025" y="2286375"/>
            <a:ext cx="808500" cy="2164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6"/>
          <p:cNvSpPr/>
          <p:nvPr/>
        </p:nvSpPr>
        <p:spPr>
          <a:xfrm>
            <a:off x="9627975" y="2286375"/>
            <a:ext cx="808500" cy="108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6"/>
          <p:cNvSpPr/>
          <p:nvPr/>
        </p:nvSpPr>
        <p:spPr>
          <a:xfrm>
            <a:off x="5506375" y="3366375"/>
            <a:ext cx="856200" cy="108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6"/>
          <p:cNvSpPr txBox="1"/>
          <p:nvPr/>
        </p:nvSpPr>
        <p:spPr>
          <a:xfrm>
            <a:off x="-35213" y="229025"/>
            <a:ext cx="105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</a:rPr>
              <a:t>4</a:t>
            </a:r>
            <a:r>
              <a:rPr b="1"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ko-KR" sz="3200">
                <a:solidFill>
                  <a:schemeClr val="lt1"/>
                </a:solidFill>
              </a:rPr>
              <a:t>2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2"/>
          <p:cNvSpPr txBox="1"/>
          <p:nvPr/>
        </p:nvSpPr>
        <p:spPr>
          <a:xfrm>
            <a:off x="0" y="5778000"/>
            <a:ext cx="12192000" cy="10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지역별 배경색의 농도 = 캠핑장의 밀도</a:t>
            </a:r>
            <a:endParaRPr b="1" sz="3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</a:t>
            </a: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휴양림은 강원도, 캠핑장은 경기/강원도에 많다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2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9" name="Google Shape;519;p22"/>
          <p:cNvGrpSpPr/>
          <p:nvPr/>
        </p:nvGrpSpPr>
        <p:grpSpPr>
          <a:xfrm>
            <a:off x="823652" y="199900"/>
            <a:ext cx="3827700" cy="614075"/>
            <a:chOff x="776027" y="199900"/>
            <a:chExt cx="3827700" cy="614075"/>
          </a:xfrm>
        </p:grpSpPr>
        <p:sp>
          <p:nvSpPr>
            <p:cNvPr id="520" name="Google Shape;520;p22"/>
            <p:cNvSpPr txBox="1"/>
            <p:nvPr/>
          </p:nvSpPr>
          <p:spPr>
            <a:xfrm>
              <a:off x="776027" y="199900"/>
              <a:ext cx="3827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39A58D"/>
                  </a:solidFill>
                  <a:latin typeface="Arial"/>
                  <a:ea typeface="Arial"/>
                  <a:cs typeface="Arial"/>
                  <a:sym typeface="Arial"/>
                </a:rPr>
                <a:t>시각화</a:t>
              </a:r>
              <a:endParaRPr/>
            </a:p>
          </p:txBody>
        </p:sp>
        <p:sp>
          <p:nvSpPr>
            <p:cNvPr id="521" name="Google Shape;521;p22"/>
            <p:cNvSpPr txBox="1"/>
            <p:nvPr/>
          </p:nvSpPr>
          <p:spPr>
            <a:xfrm>
              <a:off x="776027" y="567675"/>
              <a:ext cx="2864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accent4"/>
                  </a:solidFill>
                </a:rPr>
                <a:t>V</a:t>
              </a:r>
              <a:r>
                <a:rPr lang="ko-KR" sz="10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isualization</a:t>
              </a:r>
              <a:endParaRPr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2" name="Google Shape;522;p22"/>
          <p:cNvSpPr txBox="1"/>
          <p:nvPr/>
        </p:nvSpPr>
        <p:spPr>
          <a:xfrm>
            <a:off x="2205275" y="710100"/>
            <a:ext cx="5037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b="1" lang="ko-KR" sz="25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국립 휴양림&gt;</a:t>
            </a:r>
            <a:endParaRPr b="1" sz="2500"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3" name="Google Shape;523;p22"/>
          <p:cNvPicPr preferRelativeResize="0"/>
          <p:nvPr/>
        </p:nvPicPr>
        <p:blipFill rotWithShape="1">
          <a:blip r:embed="rId3">
            <a:alphaModFix/>
          </a:blip>
          <a:srcRect b="1582" l="0" r="0" t="3107"/>
          <a:stretch/>
        </p:blipFill>
        <p:spPr>
          <a:xfrm>
            <a:off x="6602175" y="1195500"/>
            <a:ext cx="4520575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22"/>
          <p:cNvSpPr txBox="1"/>
          <p:nvPr/>
        </p:nvSpPr>
        <p:spPr>
          <a:xfrm>
            <a:off x="7725275" y="710100"/>
            <a:ext cx="3891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b="1" lang="ko-KR" sz="25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사립 캠핑장&gt;</a:t>
            </a:r>
            <a:endParaRPr b="1" sz="2500"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5" name="Google Shape;5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425" y="1190500"/>
            <a:ext cx="4334924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22"/>
          <p:cNvSpPr txBox="1"/>
          <p:nvPr/>
        </p:nvSpPr>
        <p:spPr>
          <a:xfrm>
            <a:off x="3641250" y="5439300"/>
            <a:ext cx="193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*출처 : 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국립 휴양림 데이터</a:t>
            </a:r>
            <a:endParaRPr/>
          </a:p>
        </p:txBody>
      </p:sp>
      <p:sp>
        <p:nvSpPr>
          <p:cNvPr id="527" name="Google Shape;527;p22"/>
          <p:cNvSpPr txBox="1"/>
          <p:nvPr/>
        </p:nvSpPr>
        <p:spPr>
          <a:xfrm>
            <a:off x="9264100" y="5439300"/>
            <a:ext cx="193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*출처 : 전체 캠핑장 데이터</a:t>
            </a:r>
            <a:endParaRPr/>
          </a:p>
        </p:txBody>
      </p:sp>
      <p:sp>
        <p:nvSpPr>
          <p:cNvPr id="528" name="Google Shape;528;p22"/>
          <p:cNvSpPr/>
          <p:nvPr/>
        </p:nvSpPr>
        <p:spPr>
          <a:xfrm>
            <a:off x="2376025" y="1237525"/>
            <a:ext cx="1811100" cy="141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2"/>
          <p:cNvSpPr/>
          <p:nvPr/>
        </p:nvSpPr>
        <p:spPr>
          <a:xfrm>
            <a:off x="7200125" y="1382075"/>
            <a:ext cx="2562900" cy="119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2"/>
          <p:cNvSpPr txBox="1"/>
          <p:nvPr/>
        </p:nvSpPr>
        <p:spPr>
          <a:xfrm>
            <a:off x="-35213" y="229025"/>
            <a:ext cx="105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</a:rPr>
              <a:t>4</a:t>
            </a:r>
            <a:r>
              <a:rPr b="1"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ko-KR" sz="3200">
                <a:solidFill>
                  <a:schemeClr val="lt1"/>
                </a:solidFill>
              </a:rPr>
              <a:t>2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ae8a45f7a0_6_1"/>
          <p:cNvSpPr/>
          <p:nvPr/>
        </p:nvSpPr>
        <p:spPr>
          <a:xfrm>
            <a:off x="209551" y="228481"/>
            <a:ext cx="566400" cy="566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6" name="Google Shape;536;g1ae8a45f7a0_6_1"/>
          <p:cNvGrpSpPr/>
          <p:nvPr/>
        </p:nvGrpSpPr>
        <p:grpSpPr>
          <a:xfrm>
            <a:off x="823669" y="199897"/>
            <a:ext cx="3352075" cy="614071"/>
            <a:chOff x="776021" y="199906"/>
            <a:chExt cx="2408100" cy="614071"/>
          </a:xfrm>
        </p:grpSpPr>
        <p:sp>
          <p:nvSpPr>
            <p:cNvPr id="537" name="Google Shape;537;g1ae8a45f7a0_6_1"/>
            <p:cNvSpPr txBox="1"/>
            <p:nvPr/>
          </p:nvSpPr>
          <p:spPr>
            <a:xfrm>
              <a:off x="776021" y="199906"/>
              <a:ext cx="2408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39A58D"/>
                  </a:solidFill>
                  <a:latin typeface="Arial"/>
                  <a:ea typeface="Arial"/>
                  <a:cs typeface="Arial"/>
                  <a:sym typeface="Arial"/>
                </a:rPr>
                <a:t>데이터 분석</a:t>
              </a:r>
              <a:endParaRPr/>
            </a:p>
          </p:txBody>
        </p:sp>
        <p:sp>
          <p:nvSpPr>
            <p:cNvPr id="538" name="Google Shape;538;g1ae8a45f7a0_6_1"/>
            <p:cNvSpPr txBox="1"/>
            <p:nvPr/>
          </p:nvSpPr>
          <p:spPr>
            <a:xfrm>
              <a:off x="776021" y="567677"/>
              <a:ext cx="1188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Data analysis</a:t>
              </a:r>
              <a:endParaRPr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9" name="Google Shape;539;g1ae8a45f7a0_6_1"/>
          <p:cNvSpPr txBox="1"/>
          <p:nvPr/>
        </p:nvSpPr>
        <p:spPr>
          <a:xfrm>
            <a:off x="-35213" y="229025"/>
            <a:ext cx="105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</a:rPr>
              <a:t>4-3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1ae8a45f7a0_6_1"/>
          <p:cNvSpPr/>
          <p:nvPr/>
        </p:nvSpPr>
        <p:spPr>
          <a:xfrm>
            <a:off x="3139700" y="1363300"/>
            <a:ext cx="7880100" cy="648300"/>
          </a:xfrm>
          <a:prstGeom prst="rect">
            <a:avLst/>
          </a:prstGeom>
          <a:solidFill>
            <a:srgbClr val="C4F6E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코로나로 인한 사회적 활동 제한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541" name="Google Shape;541;g1ae8a45f7a0_6_1"/>
          <p:cNvSpPr/>
          <p:nvPr/>
        </p:nvSpPr>
        <p:spPr>
          <a:xfrm>
            <a:off x="1187125" y="1081000"/>
            <a:ext cx="2196900" cy="1212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51D2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1ae8a45f7a0_6_1"/>
          <p:cNvSpPr txBox="1"/>
          <p:nvPr/>
        </p:nvSpPr>
        <p:spPr>
          <a:xfrm>
            <a:off x="785575" y="1257400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3200"/>
          </a:p>
        </p:txBody>
      </p:sp>
      <p:sp>
        <p:nvSpPr>
          <p:cNvPr id="543" name="Google Shape;543;g1ae8a45f7a0_6_1"/>
          <p:cNvSpPr txBox="1"/>
          <p:nvPr/>
        </p:nvSpPr>
        <p:spPr>
          <a:xfrm>
            <a:off x="703050" y="2758675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sz="3200"/>
          </a:p>
        </p:txBody>
      </p:sp>
      <p:sp>
        <p:nvSpPr>
          <p:cNvPr id="544" name="Google Shape;544;g1ae8a45f7a0_6_1"/>
          <p:cNvSpPr/>
          <p:nvPr/>
        </p:nvSpPr>
        <p:spPr>
          <a:xfrm>
            <a:off x="3215900" y="2742900"/>
            <a:ext cx="7880100" cy="648300"/>
          </a:xfrm>
          <a:prstGeom prst="rect">
            <a:avLst/>
          </a:prstGeom>
          <a:solidFill>
            <a:srgbClr val="51D2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휴양림은 여름, 캠핑장은 가을이 피크다</a:t>
            </a:r>
            <a:endParaRPr sz="100"/>
          </a:p>
        </p:txBody>
      </p:sp>
      <p:sp>
        <p:nvSpPr>
          <p:cNvPr id="545" name="Google Shape;545;g1ae8a45f7a0_6_1"/>
          <p:cNvSpPr/>
          <p:nvPr/>
        </p:nvSpPr>
        <p:spPr>
          <a:xfrm>
            <a:off x="1180800" y="2506075"/>
            <a:ext cx="2196900" cy="1212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C4F6E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6" name="Google Shape;546;g1ae8a45f7a0_6_1"/>
          <p:cNvSpPr txBox="1"/>
          <p:nvPr/>
        </p:nvSpPr>
        <p:spPr>
          <a:xfrm>
            <a:off x="829075" y="2666125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547" name="Google Shape;547;g1ae8a45f7a0_6_1"/>
          <p:cNvSpPr/>
          <p:nvPr/>
        </p:nvSpPr>
        <p:spPr>
          <a:xfrm>
            <a:off x="1180800" y="3840200"/>
            <a:ext cx="2196900" cy="1212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51D2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4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/>
          </a:p>
        </p:txBody>
      </p:sp>
      <p:sp>
        <p:nvSpPr>
          <p:cNvPr id="548" name="Google Shape;548;g1ae8a45f7a0_6_1"/>
          <p:cNvSpPr/>
          <p:nvPr/>
        </p:nvSpPr>
        <p:spPr>
          <a:xfrm>
            <a:off x="3384025" y="4074850"/>
            <a:ext cx="7880100" cy="648300"/>
          </a:xfrm>
          <a:prstGeom prst="rect">
            <a:avLst/>
          </a:prstGeom>
          <a:solidFill>
            <a:srgbClr val="C4F6E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캠핑장이 매우 많다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549" name="Google Shape;549;g1ae8a45f7a0_6_1"/>
          <p:cNvSpPr/>
          <p:nvPr/>
        </p:nvSpPr>
        <p:spPr>
          <a:xfrm>
            <a:off x="1180800" y="5174325"/>
            <a:ext cx="2196900" cy="1212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C4F6E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4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0" name="Google Shape;550;g1ae8a45f7a0_6_1"/>
          <p:cNvSpPr/>
          <p:nvPr/>
        </p:nvSpPr>
        <p:spPr>
          <a:xfrm>
            <a:off x="3384025" y="5406800"/>
            <a:ext cx="7880100" cy="648300"/>
          </a:xfrm>
          <a:prstGeom prst="rect">
            <a:avLst/>
          </a:prstGeom>
          <a:solidFill>
            <a:srgbClr val="51D2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캠핑장별 조건이 많아 선정이 어렵다</a:t>
            </a:r>
            <a:endParaRPr sz="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a4ef159797_2_33"/>
          <p:cNvSpPr/>
          <p:nvPr/>
        </p:nvSpPr>
        <p:spPr>
          <a:xfrm>
            <a:off x="209551" y="228481"/>
            <a:ext cx="566400" cy="566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6" name="Google Shape;556;g1a4ef159797_2_33"/>
          <p:cNvGrpSpPr/>
          <p:nvPr/>
        </p:nvGrpSpPr>
        <p:grpSpPr>
          <a:xfrm>
            <a:off x="823675" y="199900"/>
            <a:ext cx="5639688" cy="614075"/>
            <a:chOff x="776025" y="199909"/>
            <a:chExt cx="4051500" cy="614075"/>
          </a:xfrm>
        </p:grpSpPr>
        <p:sp>
          <p:nvSpPr>
            <p:cNvPr id="557" name="Google Shape;557;g1a4ef159797_2_33"/>
            <p:cNvSpPr txBox="1"/>
            <p:nvPr/>
          </p:nvSpPr>
          <p:spPr>
            <a:xfrm>
              <a:off x="776025" y="199909"/>
              <a:ext cx="4051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39A58D"/>
                  </a:solidFill>
                </a:rPr>
                <a:t>결과물 활용 예시 </a:t>
              </a:r>
              <a:r>
                <a:rPr lang="ko-KR" sz="1500">
                  <a:solidFill>
                    <a:srgbClr val="39A58D"/>
                  </a:solidFill>
                </a:rPr>
                <a:t>필터링을 통한 최종선택 도우미</a:t>
              </a:r>
              <a:endParaRPr sz="500"/>
            </a:p>
          </p:txBody>
        </p:sp>
        <p:sp>
          <p:nvSpPr>
            <p:cNvPr id="558" name="Google Shape;558;g1a4ef159797_2_33"/>
            <p:cNvSpPr txBox="1"/>
            <p:nvPr/>
          </p:nvSpPr>
          <p:spPr>
            <a:xfrm>
              <a:off x="776030" y="567684"/>
              <a:ext cx="2725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accent4"/>
                  </a:solidFill>
                </a:rPr>
                <a:t>Example of Using result - by filtering method</a:t>
              </a:r>
              <a:endParaRPr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9" name="Google Shape;559;g1a4ef159797_2_33"/>
          <p:cNvSpPr txBox="1"/>
          <p:nvPr/>
        </p:nvSpPr>
        <p:spPr>
          <a:xfrm>
            <a:off x="3602450" y="1618725"/>
            <a:ext cx="65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장거리 운전은 엄두가 안나 근교인 경기 지역에 위치하는 캠핑장원함 </a:t>
            </a:r>
            <a:endParaRPr/>
          </a:p>
        </p:txBody>
      </p:sp>
      <p:sp>
        <p:nvSpPr>
          <p:cNvPr id="560" name="Google Shape;560;g1a4ef159797_2_33"/>
          <p:cNvSpPr txBox="1"/>
          <p:nvPr/>
        </p:nvSpPr>
        <p:spPr>
          <a:xfrm>
            <a:off x="3351525" y="1894363"/>
            <a:ext cx="503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직장동료들이 하도 차박차박 거려 자동차야영장 한번 가보고싶음</a:t>
            </a:r>
            <a:endParaRPr/>
          </a:p>
        </p:txBody>
      </p:sp>
      <p:sp>
        <p:nvSpPr>
          <p:cNvPr id="561" name="Google Shape;561;g1a4ef159797_2_33"/>
          <p:cNvSpPr txBox="1"/>
          <p:nvPr/>
        </p:nvSpPr>
        <p:spPr>
          <a:xfrm>
            <a:off x="3351525" y="2343475"/>
            <a:ext cx="612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24/7 핸드폰 끼고 사는 애니떄문에 아무래도 전기는 공급되는곳이면 좋겠음음</a:t>
            </a:r>
            <a:endParaRPr/>
          </a:p>
        </p:txBody>
      </p:sp>
      <p:graphicFrame>
        <p:nvGraphicFramePr>
          <p:cNvPr id="562" name="Google Shape;562;g1a4ef159797_2_33"/>
          <p:cNvGraphicFramePr/>
          <p:nvPr/>
        </p:nvGraphicFramePr>
        <p:xfrm>
          <a:off x="3351525" y="9892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{A1CDBC64-1557-481A-BA39-4A758721F165}</a:tableStyleId>
              </a:tblPr>
              <a:tblGrid>
                <a:gridCol w="8718075"/>
              </a:tblGrid>
              <a:tr h="262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리신의 니즈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solidFill>
                      <a:srgbClr val="51D2B7"/>
                    </a:solidFill>
                  </a:tcPr>
                </a:tc>
              </a:tr>
              <a:tr h="37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latin typeface="Arial"/>
                          <a:ea typeface="Arial"/>
                          <a:cs typeface="Arial"/>
                          <a:sym typeface="Arial"/>
                        </a:rPr>
                        <a:t>국립 휴양림은 이미 2~3달전 예약 마감된 것을 보고, 차선책으로 </a:t>
                      </a:r>
                      <a:r>
                        <a:rPr lang="ko-KR"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사립</a:t>
                      </a:r>
                      <a:r>
                        <a:rPr lang="ko-KR">
                          <a:latin typeface="Arial"/>
                          <a:ea typeface="Arial"/>
                          <a:cs typeface="Arial"/>
                          <a:sym typeface="Arial"/>
                        </a:rPr>
                        <a:t> 캠핑장으로 가려 함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7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latin typeface="Arial"/>
                          <a:ea typeface="Arial"/>
                          <a:cs typeface="Arial"/>
                          <a:sym typeface="Arial"/>
                        </a:rPr>
                        <a:t>40세인 리신에게 장거리 운전은 무리라 근교인 </a:t>
                      </a:r>
                      <a:r>
                        <a:rPr lang="ko-KR"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경기</a:t>
                      </a:r>
                      <a:r>
                        <a:rPr lang="ko-KR">
                          <a:highlight>
                            <a:srgbClr val="C4F6EC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>
                          <a:latin typeface="Arial"/>
                          <a:ea typeface="Arial"/>
                          <a:cs typeface="Arial"/>
                          <a:sym typeface="Arial"/>
                        </a:rPr>
                        <a:t>지역의 캠핑장 원함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4F6EC"/>
                    </a:solidFill>
                  </a:tcPr>
                </a:tc>
              </a:tr>
              <a:tr h="37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latin typeface="Arial"/>
                          <a:ea typeface="Arial"/>
                          <a:cs typeface="Arial"/>
                          <a:sym typeface="Arial"/>
                        </a:rPr>
                        <a:t>직장 동료들이 하도 ‘차박~ 차박~’ 거려, </a:t>
                      </a:r>
                      <a:r>
                        <a:rPr lang="ko-KR"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자동차 야영장</a:t>
                      </a:r>
                      <a:r>
                        <a:rPr lang="ko-KR">
                          <a:latin typeface="Arial"/>
                          <a:ea typeface="Arial"/>
                          <a:cs typeface="Arial"/>
                          <a:sym typeface="Arial"/>
                        </a:rPr>
                        <a:t> 한번 가보고 싶음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37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latin typeface="Arial"/>
                          <a:ea typeface="Arial"/>
                          <a:cs typeface="Arial"/>
                          <a:sym typeface="Arial"/>
                        </a:rPr>
                        <a:t>반려동물과 함께 갈 수 있으면 좋지만, 전체 캠핑장 중 동물친화 캠핑장 비율이 0.64% 임을 보고 포기. 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latin typeface="Arial"/>
                          <a:ea typeface="Arial"/>
                          <a:cs typeface="Arial"/>
                          <a:sym typeface="Arial"/>
                        </a:rPr>
                        <a:t>그냥 동물 호텔에 맡기고 갈 예정. 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4F6EC"/>
                    </a:solidFill>
                  </a:tcPr>
                </a:tc>
              </a:tr>
              <a:tr h="495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latin typeface="Arial"/>
                          <a:ea typeface="Arial"/>
                          <a:cs typeface="Arial"/>
                          <a:sym typeface="Arial"/>
                        </a:rPr>
                        <a:t>하루 종일 휴대전화 끼고 사는 딸 때문에 아무래도 </a:t>
                      </a:r>
                      <a:r>
                        <a:rPr lang="ko-KR"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전기</a:t>
                      </a:r>
                      <a:r>
                        <a:rPr lang="ko-KR">
                          <a:latin typeface="Arial"/>
                          <a:ea typeface="Arial"/>
                          <a:cs typeface="Arial"/>
                          <a:sym typeface="Arial"/>
                        </a:rPr>
                        <a:t>는 공급되는 곳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63" name="Google Shape;563;g1a4ef159797_2_33"/>
          <p:cNvSpPr txBox="1"/>
          <p:nvPr/>
        </p:nvSpPr>
        <p:spPr>
          <a:xfrm>
            <a:off x="-35213" y="229025"/>
            <a:ext cx="105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</a:rPr>
              <a:t>4</a:t>
            </a:r>
            <a:r>
              <a:rPr b="1"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ko-KR" sz="3200">
                <a:solidFill>
                  <a:schemeClr val="lt1"/>
                </a:solidFill>
              </a:rPr>
              <a:t>4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4" name="Google Shape;564;g1a4ef159797_2_33"/>
          <p:cNvGrpSpPr/>
          <p:nvPr/>
        </p:nvGrpSpPr>
        <p:grpSpPr>
          <a:xfrm>
            <a:off x="1143000" y="990600"/>
            <a:ext cx="2088900" cy="2446200"/>
            <a:chOff x="1143000" y="990600"/>
            <a:chExt cx="2088900" cy="2446200"/>
          </a:xfrm>
        </p:grpSpPr>
        <p:sp>
          <p:nvSpPr>
            <p:cNvPr id="565" name="Google Shape;565;g1a4ef159797_2_33"/>
            <p:cNvSpPr/>
            <p:nvPr/>
          </p:nvSpPr>
          <p:spPr>
            <a:xfrm>
              <a:off x="1143000" y="990600"/>
              <a:ext cx="2088900" cy="2446200"/>
            </a:xfrm>
            <a:prstGeom prst="rect">
              <a:avLst/>
            </a:prstGeom>
            <a:noFill/>
            <a:ln cap="flat" cmpd="sng" w="76200">
              <a:solidFill>
                <a:srgbClr val="51D2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66" name="Google Shape;566;g1a4ef159797_2_33"/>
            <p:cNvPicPr preferRelativeResize="0"/>
            <p:nvPr/>
          </p:nvPicPr>
          <p:blipFill rotWithShape="1">
            <a:blip r:embed="rId3">
              <a:alphaModFix/>
            </a:blip>
            <a:srcRect b="50786" l="24681" r="29476" t="6820"/>
            <a:stretch/>
          </p:blipFill>
          <p:spPr>
            <a:xfrm>
              <a:off x="1692150" y="1074600"/>
              <a:ext cx="990600" cy="990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7" name="Google Shape;567;g1a4ef159797_2_33"/>
            <p:cNvSpPr txBox="1"/>
            <p:nvPr/>
          </p:nvSpPr>
          <p:spPr>
            <a:xfrm>
              <a:off x="1643700" y="2141400"/>
              <a:ext cx="1087500" cy="115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/>
                <a:t>이름 : 리신</a:t>
              </a:r>
              <a:endParaRPr sz="9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/>
                <a:t>나이 : 40 세 </a:t>
              </a:r>
              <a:endParaRPr sz="9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/>
                <a:t>거주지 : 서울</a:t>
              </a:r>
              <a:endParaRPr sz="9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/>
                <a:t>직업 : 정글러</a:t>
              </a:r>
              <a:endParaRPr sz="900"/>
            </a:p>
          </p:txBody>
        </p:sp>
      </p:grpSp>
      <p:sp>
        <p:nvSpPr>
          <p:cNvPr id="568" name="Google Shape;568;g1a4ef159797_2_33"/>
          <p:cNvSpPr txBox="1"/>
          <p:nvPr/>
        </p:nvSpPr>
        <p:spPr>
          <a:xfrm>
            <a:off x="8649850" y="4346800"/>
            <a:ext cx="3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9" name="Google Shape;569;g1a4ef159797_2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3475" y="3702900"/>
            <a:ext cx="8345049" cy="276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-1"/>
            <a:ext cx="6096000" cy="6858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2"/>
          <p:cNvGrpSpPr/>
          <p:nvPr/>
        </p:nvGrpSpPr>
        <p:grpSpPr>
          <a:xfrm>
            <a:off x="122067" y="6532152"/>
            <a:ext cx="11985637" cy="325848"/>
            <a:chOff x="122067" y="6532152"/>
            <a:chExt cx="11985637" cy="325848"/>
          </a:xfrm>
        </p:grpSpPr>
        <p:grpSp>
          <p:nvGrpSpPr>
            <p:cNvPr id="158" name="Google Shape;158;p2"/>
            <p:cNvGrpSpPr/>
            <p:nvPr/>
          </p:nvGrpSpPr>
          <p:grpSpPr>
            <a:xfrm>
              <a:off x="122067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159" name="Google Shape;159;p2"/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7"/>
              </a:xfrm>
            </p:grpSpPr>
            <p:grpSp>
              <p:nvGrpSpPr>
                <p:cNvPr descr="트레일러" id="160" name="Google Shape;160;p2"/>
                <p:cNvGrpSpPr/>
                <p:nvPr/>
              </p:nvGrpSpPr>
              <p:grpSpPr>
                <a:xfrm>
                  <a:off x="122066" y="5799610"/>
                  <a:ext cx="2045843" cy="1144699"/>
                  <a:chOff x="5784928" y="3580678"/>
                  <a:chExt cx="2045843" cy="1144699"/>
                </a:xfrm>
              </p:grpSpPr>
              <p:sp>
                <p:nvSpPr>
                  <p:cNvPr id="161" name="Google Shape;161;p2"/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rect b="b" l="l" r="r" t="t"/>
                    <a:pathLst>
                      <a:path extrusionOk="0" h="292263" w="414039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2" name="Google Shape;162;p2"/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rect b="b" l="l" r="r" t="t"/>
                    <a:pathLst>
                      <a:path extrusionOk="0" h="389684" w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3" name="Google Shape;163;p2"/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rect b="b" l="l" r="r" t="t"/>
                    <a:pathLst>
                      <a:path extrusionOk="0" h="1144698" w="2045843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descr="백팩" id="164" name="Google Shape;164;p2"/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rect b="b" l="l" r="r" t="t"/>
                  <a:pathLst>
                    <a:path extrusionOk="0" h="1875549" w="1656157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descr="피크닉 테이블" id="165" name="Google Shape;165;p2"/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rect b="b" l="l" r="r" t="t"/>
                  <a:pathLst>
                    <a:path extrusionOk="0" h="1266473" w="2143262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descr="하이킹" id="166" name="Google Shape;166;p2"/>
                <p:cNvGrpSpPr/>
                <p:nvPr/>
              </p:nvGrpSpPr>
              <p:grpSpPr>
                <a:xfrm>
                  <a:off x="2451362" y="4845692"/>
                  <a:ext cx="1373174" cy="2098615"/>
                  <a:chOff x="6563952" y="3540014"/>
                  <a:chExt cx="1373174" cy="2098615"/>
                </a:xfrm>
              </p:grpSpPr>
              <p:sp>
                <p:nvSpPr>
                  <p:cNvPr id="167" name="Google Shape;167;p2"/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rect b="b" l="l" r="r" t="t"/>
                    <a:pathLst>
                      <a:path extrusionOk="0" h="389791" w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8" name="Google Shape;168;p2"/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rect b="b" l="l" r="r" t="t"/>
                    <a:pathLst>
                      <a:path extrusionOk="0" h="845639" w="602240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9" name="Google Shape;169;p2"/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rect b="b" l="l" r="r" t="t"/>
                    <a:pathLst>
                      <a:path extrusionOk="0" h="1656660" w="956013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0" name="Google Shape;170;p2"/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rect b="b" l="l" r="r" t="t"/>
                    <a:pathLst>
                      <a:path extrusionOk="0" h="936932" w="464221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1" name="Google Shape;171;p2"/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rect b="b" l="l" r="r" t="t"/>
                    <a:pathLst>
                      <a:path extrusionOk="0" h="72985" w="72540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descr="텐트" id="172" name="Google Shape;172;p2"/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rect b="b" l="l" r="r" t="t"/>
                  <a:pathLst>
                    <a:path extrusionOk="0" h="1276921" w="1948420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descr="모닥불" id="173" name="Google Shape;173;p2"/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</p:grpSpPr>
              <p:sp>
                <p:nvSpPr>
                  <p:cNvPr id="174" name="Google Shape;174;p2"/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rect b="b" l="l" r="r" t="t"/>
                    <a:pathLst>
                      <a:path extrusionOk="0" h="1315180" w="913075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5" name="Google Shape;175;p2"/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rect b="b" l="l" r="r" t="t"/>
                    <a:pathLst>
                      <a:path extrusionOk="0" h="822694" w="1598868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76" name="Google Shape;176;p2"/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7"/>
              </a:xfrm>
            </p:grpSpPr>
            <p:grpSp>
              <p:nvGrpSpPr>
                <p:cNvPr descr="트레일러" id="177" name="Google Shape;177;p2"/>
                <p:cNvGrpSpPr/>
                <p:nvPr/>
              </p:nvGrpSpPr>
              <p:grpSpPr>
                <a:xfrm>
                  <a:off x="122066" y="5799610"/>
                  <a:ext cx="2045843" cy="1144699"/>
                  <a:chOff x="5784928" y="3580678"/>
                  <a:chExt cx="2045843" cy="1144699"/>
                </a:xfrm>
              </p:grpSpPr>
              <p:sp>
                <p:nvSpPr>
                  <p:cNvPr id="178" name="Google Shape;178;p2"/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rect b="b" l="l" r="r" t="t"/>
                    <a:pathLst>
                      <a:path extrusionOk="0" h="292263" w="414039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9" name="Google Shape;179;p2"/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rect b="b" l="l" r="r" t="t"/>
                    <a:pathLst>
                      <a:path extrusionOk="0" h="389684" w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0" name="Google Shape;180;p2"/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rect b="b" l="l" r="r" t="t"/>
                    <a:pathLst>
                      <a:path extrusionOk="0" h="1144698" w="2045843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descr="백팩" id="181" name="Google Shape;181;p2"/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rect b="b" l="l" r="r" t="t"/>
                  <a:pathLst>
                    <a:path extrusionOk="0" h="1875549" w="1656157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descr="피크닉 테이블" id="182" name="Google Shape;182;p2"/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rect b="b" l="l" r="r" t="t"/>
                  <a:pathLst>
                    <a:path extrusionOk="0" h="1266473" w="2143262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descr="하이킹" id="183" name="Google Shape;183;p2"/>
                <p:cNvGrpSpPr/>
                <p:nvPr/>
              </p:nvGrpSpPr>
              <p:grpSpPr>
                <a:xfrm>
                  <a:off x="2451362" y="4845692"/>
                  <a:ext cx="1373174" cy="2098615"/>
                  <a:chOff x="6563952" y="3540014"/>
                  <a:chExt cx="1373174" cy="2098615"/>
                </a:xfrm>
              </p:grpSpPr>
              <p:sp>
                <p:nvSpPr>
                  <p:cNvPr id="184" name="Google Shape;184;p2"/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rect b="b" l="l" r="r" t="t"/>
                    <a:pathLst>
                      <a:path extrusionOk="0" h="389791" w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5" name="Google Shape;185;p2"/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rect b="b" l="l" r="r" t="t"/>
                    <a:pathLst>
                      <a:path extrusionOk="0" h="845639" w="602240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6" name="Google Shape;186;p2"/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rect b="b" l="l" r="r" t="t"/>
                    <a:pathLst>
                      <a:path extrusionOk="0" h="1656660" w="956013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7" name="Google Shape;187;p2"/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rect b="b" l="l" r="r" t="t"/>
                    <a:pathLst>
                      <a:path extrusionOk="0" h="936932" w="464221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8" name="Google Shape;188;p2"/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rect b="b" l="l" r="r" t="t"/>
                    <a:pathLst>
                      <a:path extrusionOk="0" h="72985" w="72540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descr="텐트" id="189" name="Google Shape;189;p2"/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rect b="b" l="l" r="r" t="t"/>
                  <a:pathLst>
                    <a:path extrusionOk="0" h="1276921" w="1948420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descr="모닥불" id="190" name="Google Shape;190;p2"/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</p:grpSpPr>
              <p:sp>
                <p:nvSpPr>
                  <p:cNvPr id="191" name="Google Shape;191;p2"/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rect b="b" l="l" r="r" t="t"/>
                    <a:pathLst>
                      <a:path extrusionOk="0" h="1315180" w="913075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2" name="Google Shape;192;p2"/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rect b="b" l="l" r="r" t="t"/>
                    <a:pathLst>
                      <a:path extrusionOk="0" h="822694" w="1598868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93" name="Google Shape;193;p2"/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7"/>
              </a:xfrm>
            </p:grpSpPr>
            <p:grpSp>
              <p:nvGrpSpPr>
                <p:cNvPr descr="트레일러" id="194" name="Google Shape;194;p2"/>
                <p:cNvGrpSpPr/>
                <p:nvPr/>
              </p:nvGrpSpPr>
              <p:grpSpPr>
                <a:xfrm>
                  <a:off x="122066" y="5799610"/>
                  <a:ext cx="2045843" cy="1144699"/>
                  <a:chOff x="5784928" y="3580678"/>
                  <a:chExt cx="2045843" cy="1144699"/>
                </a:xfrm>
              </p:grpSpPr>
              <p:sp>
                <p:nvSpPr>
                  <p:cNvPr id="195" name="Google Shape;195;p2"/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rect b="b" l="l" r="r" t="t"/>
                    <a:pathLst>
                      <a:path extrusionOk="0" h="292263" w="414039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6" name="Google Shape;196;p2"/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rect b="b" l="l" r="r" t="t"/>
                    <a:pathLst>
                      <a:path extrusionOk="0" h="389684" w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7" name="Google Shape;197;p2"/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rect b="b" l="l" r="r" t="t"/>
                    <a:pathLst>
                      <a:path extrusionOk="0" h="1144698" w="2045843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descr="백팩" id="198" name="Google Shape;198;p2"/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rect b="b" l="l" r="r" t="t"/>
                  <a:pathLst>
                    <a:path extrusionOk="0" h="1875549" w="1656157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descr="피크닉 테이블" id="199" name="Google Shape;199;p2"/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rect b="b" l="l" r="r" t="t"/>
                  <a:pathLst>
                    <a:path extrusionOk="0" h="1266473" w="2143262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descr="하이킹" id="200" name="Google Shape;200;p2"/>
                <p:cNvGrpSpPr/>
                <p:nvPr/>
              </p:nvGrpSpPr>
              <p:grpSpPr>
                <a:xfrm>
                  <a:off x="2451362" y="4845692"/>
                  <a:ext cx="1373174" cy="2098615"/>
                  <a:chOff x="6563952" y="3540014"/>
                  <a:chExt cx="1373174" cy="2098615"/>
                </a:xfrm>
              </p:grpSpPr>
              <p:sp>
                <p:nvSpPr>
                  <p:cNvPr id="201" name="Google Shape;201;p2"/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rect b="b" l="l" r="r" t="t"/>
                    <a:pathLst>
                      <a:path extrusionOk="0" h="389791" w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2" name="Google Shape;202;p2"/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rect b="b" l="l" r="r" t="t"/>
                    <a:pathLst>
                      <a:path extrusionOk="0" h="845639" w="602240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3" name="Google Shape;203;p2"/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rect b="b" l="l" r="r" t="t"/>
                    <a:pathLst>
                      <a:path extrusionOk="0" h="1656660" w="956013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4" name="Google Shape;204;p2"/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rect b="b" l="l" r="r" t="t"/>
                    <a:pathLst>
                      <a:path extrusionOk="0" h="936932" w="464221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5" name="Google Shape;205;p2"/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rect b="b" l="l" r="r" t="t"/>
                    <a:pathLst>
                      <a:path extrusionOk="0" h="72985" w="72540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descr="텐트" id="206" name="Google Shape;206;p2"/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rect b="b" l="l" r="r" t="t"/>
                  <a:pathLst>
                    <a:path extrusionOk="0" h="1276921" w="1948420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descr="모닥불" id="207" name="Google Shape;207;p2"/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</p:grpSpPr>
              <p:sp>
                <p:nvSpPr>
                  <p:cNvPr id="208" name="Google Shape;208;p2"/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rect b="b" l="l" r="r" t="t"/>
                    <a:pathLst>
                      <a:path extrusionOk="0" h="1315180" w="913075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9" name="Google Shape;209;p2"/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rect b="b" l="l" r="r" t="t"/>
                    <a:pathLst>
                      <a:path extrusionOk="0" h="822694" w="1598868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210" name="Google Shape;210;p2"/>
            <p:cNvGrpSpPr/>
            <p:nvPr/>
          </p:nvGrpSpPr>
          <p:grpSpPr>
            <a:xfrm>
              <a:off x="6211743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211" name="Google Shape;211;p2"/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7"/>
              </a:xfrm>
            </p:grpSpPr>
            <p:grpSp>
              <p:nvGrpSpPr>
                <p:cNvPr descr="트레일러" id="212" name="Google Shape;212;p2"/>
                <p:cNvGrpSpPr/>
                <p:nvPr/>
              </p:nvGrpSpPr>
              <p:grpSpPr>
                <a:xfrm>
                  <a:off x="122066" y="5799610"/>
                  <a:ext cx="2045843" cy="1144699"/>
                  <a:chOff x="5784928" y="3580678"/>
                  <a:chExt cx="2045843" cy="1144699"/>
                </a:xfrm>
              </p:grpSpPr>
              <p:sp>
                <p:nvSpPr>
                  <p:cNvPr id="213" name="Google Shape;213;p2"/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rect b="b" l="l" r="r" t="t"/>
                    <a:pathLst>
                      <a:path extrusionOk="0" h="292263" w="414039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4" name="Google Shape;214;p2"/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rect b="b" l="l" r="r" t="t"/>
                    <a:pathLst>
                      <a:path extrusionOk="0" h="389684" w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5" name="Google Shape;215;p2"/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rect b="b" l="l" r="r" t="t"/>
                    <a:pathLst>
                      <a:path extrusionOk="0" h="1144698" w="2045843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descr="백팩" id="216" name="Google Shape;216;p2"/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rect b="b" l="l" r="r" t="t"/>
                  <a:pathLst>
                    <a:path extrusionOk="0" h="1875549" w="1656157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descr="피크닉 테이블" id="217" name="Google Shape;217;p2"/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rect b="b" l="l" r="r" t="t"/>
                  <a:pathLst>
                    <a:path extrusionOk="0" h="1266473" w="2143262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descr="하이킹" id="218" name="Google Shape;218;p2"/>
                <p:cNvGrpSpPr/>
                <p:nvPr/>
              </p:nvGrpSpPr>
              <p:grpSpPr>
                <a:xfrm>
                  <a:off x="2451362" y="4845692"/>
                  <a:ext cx="1373174" cy="2098615"/>
                  <a:chOff x="6563952" y="3540014"/>
                  <a:chExt cx="1373174" cy="2098615"/>
                </a:xfrm>
              </p:grpSpPr>
              <p:sp>
                <p:nvSpPr>
                  <p:cNvPr id="219" name="Google Shape;219;p2"/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rect b="b" l="l" r="r" t="t"/>
                    <a:pathLst>
                      <a:path extrusionOk="0" h="389791" w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0" name="Google Shape;220;p2"/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rect b="b" l="l" r="r" t="t"/>
                    <a:pathLst>
                      <a:path extrusionOk="0" h="845639" w="602240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1" name="Google Shape;221;p2"/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rect b="b" l="l" r="r" t="t"/>
                    <a:pathLst>
                      <a:path extrusionOk="0" h="1656660" w="956013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2" name="Google Shape;222;p2"/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rect b="b" l="l" r="r" t="t"/>
                    <a:pathLst>
                      <a:path extrusionOk="0" h="936932" w="464221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3" name="Google Shape;223;p2"/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rect b="b" l="l" r="r" t="t"/>
                    <a:pathLst>
                      <a:path extrusionOk="0" h="72985" w="72540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descr="텐트" id="224" name="Google Shape;224;p2"/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rect b="b" l="l" r="r" t="t"/>
                  <a:pathLst>
                    <a:path extrusionOk="0" h="1276921" w="1948420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descr="모닥불" id="225" name="Google Shape;225;p2"/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</p:grpSpPr>
              <p:sp>
                <p:nvSpPr>
                  <p:cNvPr id="226" name="Google Shape;226;p2"/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rect b="b" l="l" r="r" t="t"/>
                    <a:pathLst>
                      <a:path extrusionOk="0" h="1315180" w="913075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7" name="Google Shape;227;p2"/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rect b="b" l="l" r="r" t="t"/>
                    <a:pathLst>
                      <a:path extrusionOk="0" h="822694" w="1598868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28" name="Google Shape;228;p2"/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7"/>
              </a:xfrm>
            </p:grpSpPr>
            <p:grpSp>
              <p:nvGrpSpPr>
                <p:cNvPr descr="트레일러" id="229" name="Google Shape;229;p2"/>
                <p:cNvGrpSpPr/>
                <p:nvPr/>
              </p:nvGrpSpPr>
              <p:grpSpPr>
                <a:xfrm>
                  <a:off x="122066" y="5799610"/>
                  <a:ext cx="2045843" cy="1144699"/>
                  <a:chOff x="5784928" y="3580678"/>
                  <a:chExt cx="2045843" cy="1144699"/>
                </a:xfrm>
              </p:grpSpPr>
              <p:sp>
                <p:nvSpPr>
                  <p:cNvPr id="230" name="Google Shape;230;p2"/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rect b="b" l="l" r="r" t="t"/>
                    <a:pathLst>
                      <a:path extrusionOk="0" h="292263" w="414039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1" name="Google Shape;231;p2"/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rect b="b" l="l" r="r" t="t"/>
                    <a:pathLst>
                      <a:path extrusionOk="0" h="389684" w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2" name="Google Shape;232;p2"/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rect b="b" l="l" r="r" t="t"/>
                    <a:pathLst>
                      <a:path extrusionOk="0" h="1144698" w="2045843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descr="백팩" id="233" name="Google Shape;233;p2"/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rect b="b" l="l" r="r" t="t"/>
                  <a:pathLst>
                    <a:path extrusionOk="0" h="1875549" w="1656157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descr="피크닉 테이블" id="234" name="Google Shape;234;p2"/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rect b="b" l="l" r="r" t="t"/>
                  <a:pathLst>
                    <a:path extrusionOk="0" h="1266473" w="2143262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descr="하이킹" id="235" name="Google Shape;235;p2"/>
                <p:cNvGrpSpPr/>
                <p:nvPr/>
              </p:nvGrpSpPr>
              <p:grpSpPr>
                <a:xfrm>
                  <a:off x="2451362" y="4845692"/>
                  <a:ext cx="1373174" cy="2098615"/>
                  <a:chOff x="6563952" y="3540014"/>
                  <a:chExt cx="1373174" cy="2098615"/>
                </a:xfrm>
              </p:grpSpPr>
              <p:sp>
                <p:nvSpPr>
                  <p:cNvPr id="236" name="Google Shape;236;p2"/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rect b="b" l="l" r="r" t="t"/>
                    <a:pathLst>
                      <a:path extrusionOk="0" h="389791" w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7" name="Google Shape;237;p2"/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rect b="b" l="l" r="r" t="t"/>
                    <a:pathLst>
                      <a:path extrusionOk="0" h="845639" w="602240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8" name="Google Shape;238;p2"/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rect b="b" l="l" r="r" t="t"/>
                    <a:pathLst>
                      <a:path extrusionOk="0" h="1656660" w="956013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9" name="Google Shape;239;p2"/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rect b="b" l="l" r="r" t="t"/>
                    <a:pathLst>
                      <a:path extrusionOk="0" h="936932" w="464221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0" name="Google Shape;240;p2"/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rect b="b" l="l" r="r" t="t"/>
                    <a:pathLst>
                      <a:path extrusionOk="0" h="72985" w="72540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descr="텐트" id="241" name="Google Shape;241;p2"/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rect b="b" l="l" r="r" t="t"/>
                  <a:pathLst>
                    <a:path extrusionOk="0" h="1276921" w="1948420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descr="모닥불" id="242" name="Google Shape;242;p2"/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</p:grpSpPr>
              <p:sp>
                <p:nvSpPr>
                  <p:cNvPr id="243" name="Google Shape;243;p2"/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rect b="b" l="l" r="r" t="t"/>
                    <a:pathLst>
                      <a:path extrusionOk="0" h="1315180" w="913075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4" name="Google Shape;244;p2"/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rect b="b" l="l" r="r" t="t"/>
                    <a:pathLst>
                      <a:path extrusionOk="0" h="822694" w="1598868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45" name="Google Shape;245;p2"/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7"/>
              </a:xfrm>
            </p:grpSpPr>
            <p:grpSp>
              <p:nvGrpSpPr>
                <p:cNvPr descr="트레일러" id="246" name="Google Shape;246;p2"/>
                <p:cNvGrpSpPr/>
                <p:nvPr/>
              </p:nvGrpSpPr>
              <p:grpSpPr>
                <a:xfrm>
                  <a:off x="122066" y="5799610"/>
                  <a:ext cx="2045843" cy="1144699"/>
                  <a:chOff x="5784928" y="3580678"/>
                  <a:chExt cx="2045843" cy="1144699"/>
                </a:xfrm>
              </p:grpSpPr>
              <p:sp>
                <p:nvSpPr>
                  <p:cNvPr id="247" name="Google Shape;247;p2"/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rect b="b" l="l" r="r" t="t"/>
                    <a:pathLst>
                      <a:path extrusionOk="0" h="292263" w="414039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8" name="Google Shape;248;p2"/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rect b="b" l="l" r="r" t="t"/>
                    <a:pathLst>
                      <a:path extrusionOk="0" h="389684" w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9" name="Google Shape;249;p2"/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rect b="b" l="l" r="r" t="t"/>
                    <a:pathLst>
                      <a:path extrusionOk="0" h="1144698" w="2045843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descr="백팩" id="250" name="Google Shape;250;p2"/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rect b="b" l="l" r="r" t="t"/>
                  <a:pathLst>
                    <a:path extrusionOk="0" h="1875549" w="1656157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descr="피크닉 테이블" id="251" name="Google Shape;251;p2"/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rect b="b" l="l" r="r" t="t"/>
                  <a:pathLst>
                    <a:path extrusionOk="0" h="1266473" w="2143262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descr="하이킹" id="252" name="Google Shape;252;p2"/>
                <p:cNvGrpSpPr/>
                <p:nvPr/>
              </p:nvGrpSpPr>
              <p:grpSpPr>
                <a:xfrm>
                  <a:off x="2451362" y="4845692"/>
                  <a:ext cx="1373174" cy="2098615"/>
                  <a:chOff x="6563952" y="3540014"/>
                  <a:chExt cx="1373174" cy="2098615"/>
                </a:xfrm>
              </p:grpSpPr>
              <p:sp>
                <p:nvSpPr>
                  <p:cNvPr id="253" name="Google Shape;253;p2"/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rect b="b" l="l" r="r" t="t"/>
                    <a:pathLst>
                      <a:path extrusionOk="0" h="389791" w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4" name="Google Shape;254;p2"/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rect b="b" l="l" r="r" t="t"/>
                    <a:pathLst>
                      <a:path extrusionOk="0" h="845639" w="602240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5" name="Google Shape;255;p2"/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rect b="b" l="l" r="r" t="t"/>
                    <a:pathLst>
                      <a:path extrusionOk="0" h="1656660" w="956013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6" name="Google Shape;256;p2"/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rect b="b" l="l" r="r" t="t"/>
                    <a:pathLst>
                      <a:path extrusionOk="0" h="936932" w="464221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7" name="Google Shape;257;p2"/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rect b="b" l="l" r="r" t="t"/>
                    <a:pathLst>
                      <a:path extrusionOk="0" h="72985" w="72540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descr="텐트" id="258" name="Google Shape;258;p2"/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rect b="b" l="l" r="r" t="t"/>
                  <a:pathLst>
                    <a:path extrusionOk="0" h="1276921" w="1948420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descr="모닥불" id="259" name="Google Shape;259;p2"/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</p:grpSpPr>
              <p:sp>
                <p:nvSpPr>
                  <p:cNvPr id="260" name="Google Shape;260;p2"/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rect b="b" l="l" r="r" t="t"/>
                    <a:pathLst>
                      <a:path extrusionOk="0" h="1315180" w="913075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1" name="Google Shape;261;p2"/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rect b="b" l="l" r="r" t="t"/>
                    <a:pathLst>
                      <a:path extrusionOk="0" h="822694" w="1598868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262" name="Google Shape;262;p2"/>
          <p:cNvSpPr txBox="1"/>
          <p:nvPr/>
        </p:nvSpPr>
        <p:spPr>
          <a:xfrm>
            <a:off x="538675" y="552900"/>
            <a:ext cx="144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grpSp>
        <p:nvGrpSpPr>
          <p:cNvPr id="263" name="Google Shape;263;p2"/>
          <p:cNvGrpSpPr/>
          <p:nvPr/>
        </p:nvGrpSpPr>
        <p:grpSpPr>
          <a:xfrm>
            <a:off x="548504" y="1265274"/>
            <a:ext cx="5547496" cy="4976305"/>
            <a:chOff x="548504" y="1265274"/>
            <a:chExt cx="5547496" cy="4976305"/>
          </a:xfrm>
        </p:grpSpPr>
        <p:cxnSp>
          <p:nvCxnSpPr>
            <p:cNvPr id="264" name="Google Shape;264;p2"/>
            <p:cNvCxnSpPr/>
            <p:nvPr/>
          </p:nvCxnSpPr>
          <p:spPr>
            <a:xfrm>
              <a:off x="548504" y="1265274"/>
              <a:ext cx="5547496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265" name="Google Shape;265;p2"/>
            <p:cNvSpPr txBox="1"/>
            <p:nvPr/>
          </p:nvSpPr>
          <p:spPr>
            <a:xfrm>
              <a:off x="1779900" y="1518575"/>
              <a:ext cx="2680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프로젝트 개요</a:t>
              </a:r>
              <a:endParaRPr/>
            </a:p>
          </p:txBody>
        </p:sp>
        <p:sp>
          <p:nvSpPr>
            <p:cNvPr id="266" name="Google Shape;266;p2"/>
            <p:cNvSpPr txBox="1"/>
            <p:nvPr/>
          </p:nvSpPr>
          <p:spPr>
            <a:xfrm>
              <a:off x="867551" y="1595524"/>
              <a:ext cx="4555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"/>
            <p:cNvSpPr txBox="1"/>
            <p:nvPr/>
          </p:nvSpPr>
          <p:spPr>
            <a:xfrm>
              <a:off x="1779900" y="2568525"/>
              <a:ext cx="2680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팀 구성 및 역할</a:t>
              </a:r>
              <a:endParaRPr/>
            </a:p>
          </p:txBody>
        </p:sp>
        <p:sp>
          <p:nvSpPr>
            <p:cNvPr id="268" name="Google Shape;268;p2"/>
            <p:cNvSpPr txBox="1"/>
            <p:nvPr/>
          </p:nvSpPr>
          <p:spPr>
            <a:xfrm>
              <a:off x="867551" y="2645479"/>
              <a:ext cx="5004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"/>
            <p:cNvSpPr txBox="1"/>
            <p:nvPr/>
          </p:nvSpPr>
          <p:spPr>
            <a:xfrm>
              <a:off x="1779900" y="3618470"/>
              <a:ext cx="2060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수행 절차</a:t>
              </a:r>
              <a:endParaRPr/>
            </a:p>
          </p:txBody>
        </p:sp>
        <p:sp>
          <p:nvSpPr>
            <p:cNvPr id="270" name="Google Shape;270;p2"/>
            <p:cNvSpPr txBox="1"/>
            <p:nvPr/>
          </p:nvSpPr>
          <p:spPr>
            <a:xfrm>
              <a:off x="867551" y="3695527"/>
              <a:ext cx="6440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"/>
            <p:cNvSpPr txBox="1"/>
            <p:nvPr/>
          </p:nvSpPr>
          <p:spPr>
            <a:xfrm>
              <a:off x="1779900" y="4668429"/>
              <a:ext cx="1821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수행 결과</a:t>
              </a:r>
              <a:endParaRPr/>
            </a:p>
          </p:txBody>
        </p:sp>
        <p:sp>
          <p:nvSpPr>
            <p:cNvPr id="272" name="Google Shape;272;p2"/>
            <p:cNvSpPr txBox="1"/>
            <p:nvPr/>
          </p:nvSpPr>
          <p:spPr>
            <a:xfrm>
              <a:off x="867551" y="4745373"/>
              <a:ext cx="4747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"/>
            <p:cNvSpPr txBox="1"/>
            <p:nvPr/>
          </p:nvSpPr>
          <p:spPr>
            <a:xfrm>
              <a:off x="1779900" y="5718379"/>
              <a:ext cx="2471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자체평가의견</a:t>
              </a:r>
              <a:endParaRPr/>
            </a:p>
          </p:txBody>
        </p:sp>
        <p:sp>
          <p:nvSpPr>
            <p:cNvPr id="274" name="Google Shape;274;p2"/>
            <p:cNvSpPr txBox="1"/>
            <p:nvPr/>
          </p:nvSpPr>
          <p:spPr>
            <a:xfrm>
              <a:off x="867551" y="5795323"/>
              <a:ext cx="4653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g1a4ef159797_2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875" y="1687748"/>
            <a:ext cx="3600000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1a4ef159797_2_58"/>
          <p:cNvSpPr txBox="1"/>
          <p:nvPr/>
        </p:nvSpPr>
        <p:spPr>
          <a:xfrm>
            <a:off x="6096000" y="1122038"/>
            <a:ext cx="5887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&lt;최종 리스트 중 조회수 top10 &gt;</a:t>
            </a:r>
            <a:endParaRPr b="1" sz="2500"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7" name="Google Shape;577;g1a4ef159797_2_58"/>
          <p:cNvSpPr txBox="1"/>
          <p:nvPr/>
        </p:nvSpPr>
        <p:spPr>
          <a:xfrm>
            <a:off x="734225" y="1118350"/>
            <a:ext cx="4988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&lt;조건에 맞는 </a:t>
            </a:r>
            <a:r>
              <a:rPr b="1" lang="ko-KR" sz="25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캠핑장들의 위치&gt;</a:t>
            </a:r>
            <a:endParaRPr b="1" sz="2500"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8" name="Google Shape;578;g1a4ef159797_2_58"/>
          <p:cNvSpPr txBox="1"/>
          <p:nvPr/>
        </p:nvSpPr>
        <p:spPr>
          <a:xfrm>
            <a:off x="0" y="5802075"/>
            <a:ext cx="12192000" cy="10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리스트 내 조회수 1등인 갈릴리 야영장으로 결정!</a:t>
            </a:r>
            <a:endParaRPr b="1" sz="2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9" name="Google Shape;579;g1a4ef159797_2_58"/>
          <p:cNvSpPr txBox="1"/>
          <p:nvPr/>
        </p:nvSpPr>
        <p:spPr>
          <a:xfrm>
            <a:off x="2951425" y="5251088"/>
            <a:ext cx="193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*출처 : 전체 캠핑장 데이터</a:t>
            </a:r>
            <a:endParaRPr/>
          </a:p>
        </p:txBody>
      </p:sp>
      <p:sp>
        <p:nvSpPr>
          <p:cNvPr id="580" name="Google Shape;580;g1a4ef159797_2_58"/>
          <p:cNvSpPr txBox="1"/>
          <p:nvPr/>
        </p:nvSpPr>
        <p:spPr>
          <a:xfrm>
            <a:off x="8941600" y="4616500"/>
            <a:ext cx="193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*출처 : 전체 캠핑장 데이터</a:t>
            </a:r>
            <a:endParaRPr/>
          </a:p>
        </p:txBody>
      </p:sp>
      <p:graphicFrame>
        <p:nvGraphicFramePr>
          <p:cNvPr id="581" name="Google Shape;581;g1a4ef159797_2_58"/>
          <p:cNvGraphicFramePr/>
          <p:nvPr/>
        </p:nvGraphicFramePr>
        <p:xfrm>
          <a:off x="6463375" y="1999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{2D35D864-67DB-4F0B-AD60-55F77FA3FB42}</a:tableStyleId>
              </a:tblPr>
              <a:tblGrid>
                <a:gridCol w="696450"/>
                <a:gridCol w="2127750"/>
                <a:gridCol w="15905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순번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/>
                        <a:t>명칭</a:t>
                      </a:r>
                      <a:endParaRPr b="1" sz="1500"/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/>
                        <a:t>조회수</a:t>
                      </a:r>
                      <a:endParaRPr b="1" sz="1500"/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1</a:t>
                      </a:r>
                      <a:endParaRPr sz="900"/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갈릴리 야영장</a:t>
                      </a:r>
                      <a:endParaRPr sz="1300"/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54660</a:t>
                      </a:r>
                      <a:endParaRPr sz="1300"/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D9D9"/>
                    </a:solidFill>
                  </a:tcPr>
                </a:tc>
              </a:tr>
              <a:tr h="239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2</a:t>
                      </a:r>
                      <a:endParaRPr sz="9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알멕스랜드캠핑장</a:t>
                      </a:r>
                      <a:endParaRPr sz="13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36970</a:t>
                      </a:r>
                      <a:endParaRPr sz="1300"/>
                    </a:p>
                  </a:txBody>
                  <a:tcPr marT="0" marB="0" marR="0" marL="0"/>
                </a:tc>
              </a:tr>
              <a:tr h="239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3</a:t>
                      </a:r>
                      <a:endParaRPr sz="900"/>
                    </a:p>
                  </a:txBody>
                  <a:tcPr marT="0" marB="0" marR="0" marL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킨텍스캠핑장</a:t>
                      </a:r>
                      <a:endParaRPr sz="1300"/>
                    </a:p>
                  </a:txBody>
                  <a:tcPr marT="0" marB="0" marR="0" marL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27622</a:t>
                      </a:r>
                      <a:endParaRPr sz="1300"/>
                    </a:p>
                  </a:txBody>
                  <a:tcPr marT="0" marB="0" marR="0" marL="0">
                    <a:solidFill>
                      <a:srgbClr val="D9D9D9"/>
                    </a:solidFill>
                  </a:tcPr>
                </a:tc>
              </a:tr>
              <a:tr h="239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4</a:t>
                      </a:r>
                      <a:endParaRPr sz="9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해자연캠핑장</a:t>
                      </a:r>
                      <a:endParaRPr sz="13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25039</a:t>
                      </a:r>
                      <a:endParaRPr sz="1300"/>
                    </a:p>
                  </a:txBody>
                  <a:tcPr marT="0" marB="0" marR="0" marL="0"/>
                </a:tc>
              </a:tr>
              <a:tr h="239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5</a:t>
                      </a:r>
                      <a:endParaRPr sz="900"/>
                    </a:p>
                  </a:txBody>
                  <a:tcPr marT="0" marB="0" marR="0" marL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파쇠꼴마을고고캠핑장</a:t>
                      </a:r>
                      <a:endParaRPr sz="1300"/>
                    </a:p>
                  </a:txBody>
                  <a:tcPr marT="0" marB="0" marR="0" marL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24009</a:t>
                      </a:r>
                      <a:endParaRPr sz="1300"/>
                    </a:p>
                  </a:txBody>
                  <a:tcPr marT="0" marB="0" marR="0" marL="0">
                    <a:solidFill>
                      <a:srgbClr val="D9D9D9"/>
                    </a:solidFill>
                  </a:tcPr>
                </a:tc>
              </a:tr>
              <a:tr h="239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6</a:t>
                      </a:r>
                      <a:endParaRPr sz="9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구름계곡캠핑장</a:t>
                      </a:r>
                      <a:endParaRPr sz="13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22614</a:t>
                      </a:r>
                      <a:endParaRPr sz="1300"/>
                    </a:p>
                  </a:txBody>
                  <a:tcPr marT="0" marB="0" marR="0" marL="0"/>
                </a:tc>
              </a:tr>
              <a:tr h="239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7</a:t>
                      </a:r>
                      <a:endParaRPr sz="900"/>
                    </a:p>
                  </a:txBody>
                  <a:tcPr marT="0" marB="0" marR="0" marL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평화누리캠핑장</a:t>
                      </a:r>
                      <a:endParaRPr sz="1300"/>
                    </a:p>
                  </a:txBody>
                  <a:tcPr marT="0" marB="0" marR="0" marL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20641</a:t>
                      </a:r>
                      <a:endParaRPr sz="1300"/>
                    </a:p>
                  </a:txBody>
                  <a:tcPr marT="0" marB="0" marR="0" marL="0">
                    <a:solidFill>
                      <a:srgbClr val="D9D9D9"/>
                    </a:solidFill>
                  </a:tcPr>
                </a:tc>
              </a:tr>
              <a:tr h="239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8</a:t>
                      </a:r>
                      <a:endParaRPr sz="9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가평 물골숲 계곡 캠핑장</a:t>
                      </a:r>
                      <a:endParaRPr sz="13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20389</a:t>
                      </a:r>
                      <a:endParaRPr sz="1300"/>
                    </a:p>
                  </a:txBody>
                  <a:tcPr marT="0" marB="0" marR="0" marL="0"/>
                </a:tc>
              </a:tr>
              <a:tr h="239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9</a:t>
                      </a:r>
                      <a:endParaRPr sz="900"/>
                    </a:p>
                  </a:txBody>
                  <a:tcPr marT="0" marB="0" marR="0" marL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구봉산오토캠핑장 나인힐스</a:t>
                      </a:r>
                      <a:endParaRPr sz="1300"/>
                    </a:p>
                  </a:txBody>
                  <a:tcPr marT="0" marB="0" marR="0" marL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18828</a:t>
                      </a:r>
                      <a:endParaRPr sz="1300"/>
                    </a:p>
                  </a:txBody>
                  <a:tcPr marT="0" marB="0" marR="0" marL="0">
                    <a:solidFill>
                      <a:srgbClr val="D9D9D9"/>
                    </a:solidFill>
                  </a:tcPr>
                </a:tc>
              </a:tr>
              <a:tr h="239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10</a:t>
                      </a:r>
                      <a:endParaRPr sz="900"/>
                    </a:p>
                  </a:txBody>
                  <a:tcPr marT="0" marB="0" marR="0" marL="0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나라펜션캠핑장</a:t>
                      </a:r>
                      <a:endParaRPr sz="1300"/>
                    </a:p>
                  </a:txBody>
                  <a:tcPr marT="0" marB="0" marR="0" marL="0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18203</a:t>
                      </a:r>
                      <a:endParaRPr sz="1300"/>
                    </a:p>
                  </a:txBody>
                  <a:tcPr marT="0" marB="0" marR="0" marL="0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2" name="Google Shape;582;g1a4ef159797_2_58"/>
          <p:cNvSpPr/>
          <p:nvPr/>
        </p:nvSpPr>
        <p:spPr>
          <a:xfrm>
            <a:off x="209551" y="228481"/>
            <a:ext cx="566400" cy="566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3" name="Google Shape;583;g1a4ef159797_2_58"/>
          <p:cNvGrpSpPr/>
          <p:nvPr/>
        </p:nvGrpSpPr>
        <p:grpSpPr>
          <a:xfrm>
            <a:off x="823675" y="199900"/>
            <a:ext cx="5639688" cy="614075"/>
            <a:chOff x="776025" y="199909"/>
            <a:chExt cx="4051500" cy="614075"/>
          </a:xfrm>
        </p:grpSpPr>
        <p:sp>
          <p:nvSpPr>
            <p:cNvPr id="584" name="Google Shape;584;g1a4ef159797_2_58"/>
            <p:cNvSpPr txBox="1"/>
            <p:nvPr/>
          </p:nvSpPr>
          <p:spPr>
            <a:xfrm>
              <a:off x="776025" y="199909"/>
              <a:ext cx="4051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39A58D"/>
                  </a:solidFill>
                </a:rPr>
                <a:t>결과물 활용 예시 </a:t>
              </a:r>
              <a:r>
                <a:rPr lang="ko-KR" sz="1500">
                  <a:solidFill>
                    <a:srgbClr val="39A58D"/>
                  </a:solidFill>
                </a:rPr>
                <a:t>필터링을 통한 최종선택 도우미</a:t>
              </a:r>
              <a:endParaRPr sz="500"/>
            </a:p>
          </p:txBody>
        </p:sp>
        <p:sp>
          <p:nvSpPr>
            <p:cNvPr id="585" name="Google Shape;585;g1a4ef159797_2_58"/>
            <p:cNvSpPr txBox="1"/>
            <p:nvPr/>
          </p:nvSpPr>
          <p:spPr>
            <a:xfrm>
              <a:off x="776030" y="567684"/>
              <a:ext cx="2725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accent4"/>
                  </a:solidFill>
                </a:rPr>
                <a:t>Example of Using result - by filtering method</a:t>
              </a:r>
              <a:endParaRPr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6" name="Google Shape;586;g1a4ef159797_2_58"/>
          <p:cNvSpPr txBox="1"/>
          <p:nvPr/>
        </p:nvSpPr>
        <p:spPr>
          <a:xfrm>
            <a:off x="-35213" y="229025"/>
            <a:ext cx="105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</a:rPr>
              <a:t>4</a:t>
            </a:r>
            <a:r>
              <a:rPr b="1"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ko-KR" sz="3200">
                <a:solidFill>
                  <a:schemeClr val="lt1"/>
                </a:solidFill>
              </a:rPr>
              <a:t>4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ae8a45f7a0_2_49"/>
          <p:cNvSpPr txBox="1"/>
          <p:nvPr/>
        </p:nvSpPr>
        <p:spPr>
          <a:xfrm>
            <a:off x="8249738" y="5439150"/>
            <a:ext cx="43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</a:rPr>
              <a:t>*출처 : </a:t>
            </a:r>
            <a:r>
              <a:rPr lang="ko-KR" u="sng">
                <a:solidFill>
                  <a:schemeClr val="hlink"/>
                </a:solidFill>
                <a:hlinkClick r:id="rId3"/>
              </a:rPr>
              <a:t>한국관광공사 고캠핑 (gocamping.or.kr)</a:t>
            </a:r>
            <a:endParaRPr/>
          </a:p>
        </p:txBody>
      </p:sp>
      <p:pic>
        <p:nvPicPr>
          <p:cNvPr id="593" name="Google Shape;593;g1ae8a45f7a0_2_49"/>
          <p:cNvPicPr preferRelativeResize="0"/>
          <p:nvPr/>
        </p:nvPicPr>
        <p:blipFill rotWithShape="1">
          <a:blip r:embed="rId4">
            <a:alphaModFix/>
          </a:blip>
          <a:srcRect b="-3359" l="0" r="-2072" t="0"/>
          <a:stretch/>
        </p:blipFill>
        <p:spPr>
          <a:xfrm>
            <a:off x="5731600" y="1024325"/>
            <a:ext cx="6127725" cy="328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1ae8a45f7a0_2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2375" y="4401901"/>
            <a:ext cx="6338574" cy="8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1ae8a45f7a0_2_49"/>
          <p:cNvSpPr/>
          <p:nvPr/>
        </p:nvSpPr>
        <p:spPr>
          <a:xfrm>
            <a:off x="209551" y="228481"/>
            <a:ext cx="566400" cy="566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6" name="Google Shape;596;g1ae8a45f7a0_2_49"/>
          <p:cNvGrpSpPr/>
          <p:nvPr/>
        </p:nvGrpSpPr>
        <p:grpSpPr>
          <a:xfrm>
            <a:off x="823669" y="199897"/>
            <a:ext cx="3352075" cy="614071"/>
            <a:chOff x="776021" y="199906"/>
            <a:chExt cx="2408100" cy="614071"/>
          </a:xfrm>
        </p:grpSpPr>
        <p:sp>
          <p:nvSpPr>
            <p:cNvPr id="597" name="Google Shape;597;g1ae8a45f7a0_2_49"/>
            <p:cNvSpPr txBox="1"/>
            <p:nvPr/>
          </p:nvSpPr>
          <p:spPr>
            <a:xfrm>
              <a:off x="776021" y="199906"/>
              <a:ext cx="2408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39A58D"/>
                  </a:solidFill>
                </a:rPr>
                <a:t>최종 선택</a:t>
              </a:r>
              <a:endParaRPr/>
            </a:p>
          </p:txBody>
        </p:sp>
        <p:sp>
          <p:nvSpPr>
            <p:cNvPr id="598" name="Google Shape;598;g1ae8a45f7a0_2_49"/>
            <p:cNvSpPr txBox="1"/>
            <p:nvPr/>
          </p:nvSpPr>
          <p:spPr>
            <a:xfrm>
              <a:off x="776021" y="567677"/>
              <a:ext cx="1188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accent4"/>
                  </a:solidFill>
                </a:rPr>
                <a:t>Choice</a:t>
              </a:r>
              <a:endParaRPr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9" name="Google Shape;599;g1ae8a45f7a0_2_49"/>
          <p:cNvSpPr txBox="1"/>
          <p:nvPr/>
        </p:nvSpPr>
        <p:spPr>
          <a:xfrm>
            <a:off x="-35213" y="229025"/>
            <a:ext cx="105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</a:rPr>
              <a:t>4</a:t>
            </a:r>
            <a:r>
              <a:rPr b="1"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ko-KR" sz="3200">
                <a:solidFill>
                  <a:schemeClr val="lt1"/>
                </a:solidFill>
              </a:rPr>
              <a:t>5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0" name="Google Shape;600;g1ae8a45f7a0_2_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050" y="1463125"/>
            <a:ext cx="5491051" cy="37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g1ae8a45f7a0_2_49"/>
          <p:cNvSpPr txBox="1"/>
          <p:nvPr/>
        </p:nvSpPr>
        <p:spPr>
          <a:xfrm>
            <a:off x="0" y="5802075"/>
            <a:ext cx="12192000" cy="10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갈릴리 야영장은?</a:t>
            </a:r>
            <a:endParaRPr b="1" sz="2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ae8a45f7a0_0_23"/>
          <p:cNvSpPr/>
          <p:nvPr/>
        </p:nvSpPr>
        <p:spPr>
          <a:xfrm>
            <a:off x="209551" y="228481"/>
            <a:ext cx="566400" cy="566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7" name="Google Shape;607;g1ae8a45f7a0_0_23"/>
          <p:cNvGrpSpPr/>
          <p:nvPr/>
        </p:nvGrpSpPr>
        <p:grpSpPr>
          <a:xfrm>
            <a:off x="823684" y="199897"/>
            <a:ext cx="4246998" cy="614071"/>
            <a:chOff x="776021" y="199906"/>
            <a:chExt cx="3142200" cy="614071"/>
          </a:xfrm>
        </p:grpSpPr>
        <p:sp>
          <p:nvSpPr>
            <p:cNvPr id="608" name="Google Shape;608;g1ae8a45f7a0_0_23"/>
            <p:cNvSpPr txBox="1"/>
            <p:nvPr/>
          </p:nvSpPr>
          <p:spPr>
            <a:xfrm>
              <a:off x="776021" y="199906"/>
              <a:ext cx="3142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39A58D"/>
                  </a:solidFill>
                </a:rPr>
                <a:t>솔루션</a:t>
              </a:r>
              <a:r>
                <a:rPr lang="ko-KR" sz="2400">
                  <a:solidFill>
                    <a:srgbClr val="39A58D"/>
                  </a:solidFill>
                  <a:latin typeface="Arial"/>
                  <a:ea typeface="Arial"/>
                  <a:cs typeface="Arial"/>
                  <a:sym typeface="Arial"/>
                </a:rPr>
                <a:t> 아이디어</a:t>
              </a:r>
              <a:endParaRPr/>
            </a:p>
          </p:txBody>
        </p:sp>
        <p:sp>
          <p:nvSpPr>
            <p:cNvPr id="609" name="Google Shape;609;g1ae8a45f7a0_0_23"/>
            <p:cNvSpPr txBox="1"/>
            <p:nvPr/>
          </p:nvSpPr>
          <p:spPr>
            <a:xfrm>
              <a:off x="776021" y="567677"/>
              <a:ext cx="1354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Business/Service ideas</a:t>
              </a:r>
              <a:endParaRPr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0" name="Google Shape;610;g1ae8a45f7a0_0_23"/>
          <p:cNvSpPr txBox="1"/>
          <p:nvPr/>
        </p:nvSpPr>
        <p:spPr>
          <a:xfrm>
            <a:off x="-35213" y="229025"/>
            <a:ext cx="105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</a:rPr>
              <a:t>4</a:t>
            </a:r>
            <a:r>
              <a:rPr b="1"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ko-KR" sz="3200">
                <a:solidFill>
                  <a:schemeClr val="lt1"/>
                </a:solidFill>
              </a:rPr>
              <a:t>6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1" name="Google Shape;611;g1ae8a45f7a0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725" y="996559"/>
            <a:ext cx="2508300" cy="452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1ae8a45f7a0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50" y="965875"/>
            <a:ext cx="2508300" cy="4521812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g1ae8a45f7a0_0_23"/>
          <p:cNvSpPr txBox="1"/>
          <p:nvPr/>
        </p:nvSpPr>
        <p:spPr>
          <a:xfrm>
            <a:off x="0" y="5802075"/>
            <a:ext cx="12192000" cy="10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데이터를 기반으로 만든 솔루션 </a:t>
            </a: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" name="Google Shape;614;g1ae8a45f7a0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5825" y="1002862"/>
            <a:ext cx="2508300" cy="45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g1ae8a45f7a0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41451" y="1005460"/>
            <a:ext cx="2508300" cy="4504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1ae8a45f7a0_0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81001" y="3716475"/>
            <a:ext cx="829200" cy="1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a68c8c93cc_1_27"/>
          <p:cNvSpPr/>
          <p:nvPr/>
        </p:nvSpPr>
        <p:spPr>
          <a:xfrm>
            <a:off x="3139700" y="2237900"/>
            <a:ext cx="7880100" cy="648300"/>
          </a:xfrm>
          <a:prstGeom prst="rect">
            <a:avLst/>
          </a:prstGeom>
          <a:solidFill>
            <a:srgbClr val="C4F6E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 맞춤 캠핑장 추천과 이용 관련 편의 정보를 제공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3" name="Google Shape;623;g1a68c8c93cc_1_27"/>
          <p:cNvSpPr/>
          <p:nvPr/>
        </p:nvSpPr>
        <p:spPr>
          <a:xfrm>
            <a:off x="1187125" y="1955600"/>
            <a:ext cx="2196900" cy="1212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51D2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4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/>
          </a:p>
        </p:txBody>
      </p:sp>
      <p:sp>
        <p:nvSpPr>
          <p:cNvPr id="624" name="Google Shape;624;g1a68c8c93cc_1_27"/>
          <p:cNvSpPr/>
          <p:nvPr/>
        </p:nvSpPr>
        <p:spPr>
          <a:xfrm>
            <a:off x="3264300" y="3662975"/>
            <a:ext cx="7880100" cy="648300"/>
          </a:xfrm>
          <a:prstGeom prst="rect">
            <a:avLst/>
          </a:prstGeom>
          <a:solidFill>
            <a:srgbClr val="51D2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"/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캠핑 문화 활성화를 통해, 성수기의 숙소난 해소에 기여</a:t>
            </a:r>
            <a:endParaRPr sz="100"/>
          </a:p>
        </p:txBody>
      </p:sp>
      <p:sp>
        <p:nvSpPr>
          <p:cNvPr id="625" name="Google Shape;625;g1a68c8c93cc_1_27"/>
          <p:cNvSpPr/>
          <p:nvPr/>
        </p:nvSpPr>
        <p:spPr>
          <a:xfrm>
            <a:off x="1180800" y="3380675"/>
            <a:ext cx="2196900" cy="1212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C4F6E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4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6" name="Google Shape;626;g1a68c8c93cc_1_27"/>
          <p:cNvSpPr/>
          <p:nvPr/>
        </p:nvSpPr>
        <p:spPr>
          <a:xfrm>
            <a:off x="1180800" y="4714800"/>
            <a:ext cx="2196900" cy="1212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51D2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4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/>
          </a:p>
        </p:txBody>
      </p:sp>
      <p:sp>
        <p:nvSpPr>
          <p:cNvPr id="627" name="Google Shape;627;g1a68c8c93cc_1_27"/>
          <p:cNvSpPr/>
          <p:nvPr/>
        </p:nvSpPr>
        <p:spPr>
          <a:xfrm>
            <a:off x="3384025" y="4949450"/>
            <a:ext cx="7880100" cy="648300"/>
          </a:xfrm>
          <a:prstGeom prst="rect">
            <a:avLst/>
          </a:prstGeom>
          <a:solidFill>
            <a:srgbClr val="C4F6E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해외 여행수요를 캠핑 쪽으로 흡수해, 국내관광 산업의 발전에 이바지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628" name="Google Shape;628;g1a68c8c93cc_1_27"/>
          <p:cNvSpPr/>
          <p:nvPr/>
        </p:nvSpPr>
        <p:spPr>
          <a:xfrm>
            <a:off x="9281276" y="5992131"/>
            <a:ext cx="566400" cy="566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9" name="Google Shape;629;g1a68c8c93cc_1_27"/>
          <p:cNvGrpSpPr/>
          <p:nvPr/>
        </p:nvGrpSpPr>
        <p:grpSpPr>
          <a:xfrm>
            <a:off x="9895409" y="5963547"/>
            <a:ext cx="4246998" cy="614071"/>
            <a:chOff x="776021" y="199906"/>
            <a:chExt cx="3142200" cy="614071"/>
          </a:xfrm>
        </p:grpSpPr>
        <p:sp>
          <p:nvSpPr>
            <p:cNvPr id="630" name="Google Shape;630;g1a68c8c93cc_1_27"/>
            <p:cNvSpPr txBox="1"/>
            <p:nvPr/>
          </p:nvSpPr>
          <p:spPr>
            <a:xfrm>
              <a:off x="776021" y="199906"/>
              <a:ext cx="3142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39A58D"/>
                  </a:solidFill>
                </a:rPr>
                <a:t>솔루션</a:t>
              </a:r>
              <a:r>
                <a:rPr lang="ko-KR" sz="2400">
                  <a:solidFill>
                    <a:srgbClr val="39A58D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2400">
                  <a:solidFill>
                    <a:srgbClr val="39A58D"/>
                  </a:solidFill>
                </a:rPr>
                <a:t>기대효과</a:t>
              </a:r>
              <a:endParaRPr/>
            </a:p>
          </p:txBody>
        </p:sp>
        <p:sp>
          <p:nvSpPr>
            <p:cNvPr id="631" name="Google Shape;631;g1a68c8c93cc_1_27"/>
            <p:cNvSpPr txBox="1"/>
            <p:nvPr/>
          </p:nvSpPr>
          <p:spPr>
            <a:xfrm>
              <a:off x="776021" y="567677"/>
              <a:ext cx="1354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accent4"/>
                  </a:solidFill>
                </a:rPr>
                <a:t>Expected benefit</a:t>
              </a:r>
              <a:endParaRPr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2" name="Google Shape;632;g1a68c8c93cc_1_27"/>
          <p:cNvSpPr txBox="1"/>
          <p:nvPr/>
        </p:nvSpPr>
        <p:spPr>
          <a:xfrm>
            <a:off x="9036512" y="5992675"/>
            <a:ext cx="105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</a:rPr>
              <a:t>4</a:t>
            </a:r>
            <a:r>
              <a:rPr b="1"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ko-KR" sz="3200">
                <a:solidFill>
                  <a:schemeClr val="lt1"/>
                </a:solidFill>
              </a:rPr>
              <a:t>6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3" name="Google Shape;633;g1a68c8c93cc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0"/>
            <a:ext cx="1219201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9"/>
          <p:cNvSpPr txBox="1"/>
          <p:nvPr/>
        </p:nvSpPr>
        <p:spPr>
          <a:xfrm>
            <a:off x="6096000" y="0"/>
            <a:ext cx="802200" cy="58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</a:rPr>
              <a:t>5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29"/>
          <p:cNvSpPr txBox="1"/>
          <p:nvPr/>
        </p:nvSpPr>
        <p:spPr>
          <a:xfrm>
            <a:off x="6898207" y="61654"/>
            <a:ext cx="50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9A58D"/>
                </a:solidFill>
                <a:latin typeface="Arial"/>
                <a:ea typeface="Arial"/>
                <a:cs typeface="Arial"/>
                <a:sym typeface="Arial"/>
              </a:rPr>
              <a:t>자체평가의견</a:t>
            </a:r>
            <a:endParaRPr/>
          </a:p>
        </p:txBody>
      </p:sp>
      <p:sp>
        <p:nvSpPr>
          <p:cNvPr id="641" name="Google Shape;641;p29"/>
          <p:cNvSpPr txBox="1"/>
          <p:nvPr/>
        </p:nvSpPr>
        <p:spPr>
          <a:xfrm>
            <a:off x="6622513" y="1202775"/>
            <a:ext cx="10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김준겸</a:t>
            </a:r>
            <a:endParaRPr/>
          </a:p>
        </p:txBody>
      </p:sp>
      <p:sp>
        <p:nvSpPr>
          <p:cNvPr id="642" name="Google Shape;642;p29"/>
          <p:cNvSpPr txBox="1"/>
          <p:nvPr/>
        </p:nvSpPr>
        <p:spPr>
          <a:xfrm>
            <a:off x="7724685" y="962125"/>
            <a:ext cx="408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주제에 맞는 데이터 선정과정이 힘들었다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643" name="Google Shape;643;p29"/>
          <p:cNvCxnSpPr/>
          <p:nvPr/>
        </p:nvCxnSpPr>
        <p:spPr>
          <a:xfrm>
            <a:off x="7760438" y="1262600"/>
            <a:ext cx="2971500" cy="0"/>
          </a:xfrm>
          <a:prstGeom prst="straightConnector1">
            <a:avLst/>
          </a:prstGeom>
          <a:noFill/>
          <a:ln cap="flat" cmpd="sng" w="38100">
            <a:solidFill>
              <a:srgbClr val="51D2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4" name="Google Shape;644;p29"/>
          <p:cNvSpPr txBox="1"/>
          <p:nvPr/>
        </p:nvSpPr>
        <p:spPr>
          <a:xfrm>
            <a:off x="7702385" y="1870713"/>
            <a:ext cx="408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탑 ㅡ 우리정글뭐함? (1렙 솔킬)</a:t>
            </a:r>
            <a:endParaRPr sz="1100"/>
          </a:p>
        </p:txBody>
      </p:sp>
      <p:pic>
        <p:nvPicPr>
          <p:cNvPr id="645" name="Google Shape;6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1287" y="1300775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8212" y="1300775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6962" y="1300775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2637" y="1300775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78312" y="1300775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3637" y="2258775"/>
            <a:ext cx="431525" cy="4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1" name="Google Shape;651;p29"/>
          <p:cNvCxnSpPr/>
          <p:nvPr/>
        </p:nvCxnSpPr>
        <p:spPr>
          <a:xfrm>
            <a:off x="7738138" y="2171188"/>
            <a:ext cx="2971500" cy="0"/>
          </a:xfrm>
          <a:prstGeom prst="straightConnector1">
            <a:avLst/>
          </a:prstGeom>
          <a:noFill/>
          <a:ln cap="flat" cmpd="sng" w="38100">
            <a:solidFill>
              <a:srgbClr val="51D2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2" name="Google Shape;65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0912" y="2258788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6812" y="2258775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9762" y="2258775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2725" y="2258775"/>
            <a:ext cx="431525" cy="4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29"/>
          <p:cNvSpPr txBox="1"/>
          <p:nvPr/>
        </p:nvSpPr>
        <p:spPr>
          <a:xfrm>
            <a:off x="6600213" y="3028963"/>
            <a:ext cx="10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윤태헌</a:t>
            </a:r>
            <a:endParaRPr/>
          </a:p>
        </p:txBody>
      </p:sp>
      <p:sp>
        <p:nvSpPr>
          <p:cNvPr id="657" name="Google Shape;657;p29"/>
          <p:cNvSpPr txBox="1"/>
          <p:nvPr/>
        </p:nvSpPr>
        <p:spPr>
          <a:xfrm>
            <a:off x="7702385" y="2788313"/>
            <a:ext cx="408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크롤링한 데이터를 써보는 좋은 경험이였다</a:t>
            </a:r>
            <a:endParaRPr sz="1100"/>
          </a:p>
        </p:txBody>
      </p:sp>
      <p:pic>
        <p:nvPicPr>
          <p:cNvPr id="658" name="Google Shape;65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3637" y="3176375"/>
            <a:ext cx="431525" cy="4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9" name="Google Shape;659;p29"/>
          <p:cNvCxnSpPr/>
          <p:nvPr/>
        </p:nvCxnSpPr>
        <p:spPr>
          <a:xfrm>
            <a:off x="7738138" y="3088788"/>
            <a:ext cx="2971500" cy="0"/>
          </a:xfrm>
          <a:prstGeom prst="straightConnector1">
            <a:avLst/>
          </a:prstGeom>
          <a:noFill/>
          <a:ln cap="flat" cmpd="sng" w="38100">
            <a:solidFill>
              <a:srgbClr val="51D2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0" name="Google Shape;6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0912" y="3176388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6812" y="3176375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9762" y="3176375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2725" y="3176375"/>
            <a:ext cx="431525" cy="4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29"/>
          <p:cNvSpPr txBox="1"/>
          <p:nvPr/>
        </p:nvSpPr>
        <p:spPr>
          <a:xfrm>
            <a:off x="6600213" y="3979463"/>
            <a:ext cx="10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박용식</a:t>
            </a:r>
            <a:endParaRPr/>
          </a:p>
        </p:txBody>
      </p:sp>
      <p:sp>
        <p:nvSpPr>
          <p:cNvPr id="665" name="Google Shape;665;p29"/>
          <p:cNvSpPr txBox="1"/>
          <p:nvPr/>
        </p:nvSpPr>
        <p:spPr>
          <a:xfrm>
            <a:off x="7702375" y="3738825"/>
            <a:ext cx="408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정확한 문제점을 파악하고 도출 반복하자</a:t>
            </a:r>
            <a:endParaRPr sz="1100"/>
          </a:p>
        </p:txBody>
      </p:sp>
      <p:cxnSp>
        <p:nvCxnSpPr>
          <p:cNvPr id="666" name="Google Shape;666;p29"/>
          <p:cNvCxnSpPr/>
          <p:nvPr/>
        </p:nvCxnSpPr>
        <p:spPr>
          <a:xfrm>
            <a:off x="7738138" y="4039288"/>
            <a:ext cx="3590700" cy="300"/>
          </a:xfrm>
          <a:prstGeom prst="straightConnector1">
            <a:avLst/>
          </a:prstGeom>
          <a:noFill/>
          <a:ln cap="flat" cmpd="sng" w="38100">
            <a:solidFill>
              <a:srgbClr val="51D2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7" name="Google Shape;6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0912" y="4126888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2725" y="4126875"/>
            <a:ext cx="431525" cy="4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29"/>
          <p:cNvSpPr txBox="1"/>
          <p:nvPr/>
        </p:nvSpPr>
        <p:spPr>
          <a:xfrm>
            <a:off x="6592313" y="4876400"/>
            <a:ext cx="10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문인성</a:t>
            </a:r>
            <a:endParaRPr/>
          </a:p>
        </p:txBody>
      </p:sp>
      <p:sp>
        <p:nvSpPr>
          <p:cNvPr id="670" name="Google Shape;670;p29"/>
          <p:cNvSpPr txBox="1"/>
          <p:nvPr/>
        </p:nvSpPr>
        <p:spPr>
          <a:xfrm>
            <a:off x="7694485" y="4635750"/>
            <a:ext cx="408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프로젝트 진행 능력이 더 발전된거 같다.</a:t>
            </a:r>
            <a:endParaRPr sz="1100"/>
          </a:p>
        </p:txBody>
      </p:sp>
      <p:cxnSp>
        <p:nvCxnSpPr>
          <p:cNvPr id="671" name="Google Shape;671;p29"/>
          <p:cNvCxnSpPr/>
          <p:nvPr/>
        </p:nvCxnSpPr>
        <p:spPr>
          <a:xfrm>
            <a:off x="7730238" y="4936225"/>
            <a:ext cx="2971500" cy="0"/>
          </a:xfrm>
          <a:prstGeom prst="straightConnector1">
            <a:avLst/>
          </a:prstGeom>
          <a:noFill/>
          <a:ln cap="flat" cmpd="sng" w="38100">
            <a:solidFill>
              <a:srgbClr val="51D2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2" name="Google Shape;6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3012" y="5023825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54825" y="5023813"/>
            <a:ext cx="431525" cy="4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29"/>
          <p:cNvSpPr txBox="1"/>
          <p:nvPr/>
        </p:nvSpPr>
        <p:spPr>
          <a:xfrm>
            <a:off x="6592313" y="5773325"/>
            <a:ext cx="10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백광현</a:t>
            </a:r>
            <a:endParaRPr/>
          </a:p>
        </p:txBody>
      </p:sp>
      <p:sp>
        <p:nvSpPr>
          <p:cNvPr id="675" name="Google Shape;675;p29"/>
          <p:cNvSpPr txBox="1"/>
          <p:nvPr/>
        </p:nvSpPr>
        <p:spPr>
          <a:xfrm>
            <a:off x="7694475" y="5532675"/>
            <a:ext cx="422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주제에 맞는 데이터 선정과정을 경험해 좋았다.</a:t>
            </a:r>
            <a:endParaRPr sz="1100"/>
          </a:p>
        </p:txBody>
      </p:sp>
      <p:cxnSp>
        <p:nvCxnSpPr>
          <p:cNvPr id="676" name="Google Shape;676;p29"/>
          <p:cNvCxnSpPr/>
          <p:nvPr/>
        </p:nvCxnSpPr>
        <p:spPr>
          <a:xfrm>
            <a:off x="7730238" y="5833150"/>
            <a:ext cx="2971500" cy="0"/>
          </a:xfrm>
          <a:prstGeom prst="straightConnector1">
            <a:avLst/>
          </a:prstGeom>
          <a:noFill/>
          <a:ln cap="flat" cmpd="sng" w="38100">
            <a:solidFill>
              <a:srgbClr val="51D2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7" name="Google Shape;6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3250" y="5036200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8925" y="5036200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4600" y="5036200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612" y="2270975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3212" y="2270975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6612" y="2270975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2712" y="2296263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612" y="3198038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6712" y="3198038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3800" y="4133063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8665" y="1749038"/>
            <a:ext cx="1069500" cy="1093958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29"/>
          <p:cNvSpPr txBox="1"/>
          <p:nvPr/>
        </p:nvSpPr>
        <p:spPr>
          <a:xfrm>
            <a:off x="6600213" y="2492363"/>
            <a:ext cx="10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이민정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89" name="Google Shape;6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6700" y="4133063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9712" y="4133063"/>
            <a:ext cx="431525" cy="4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9"/>
          <p:cNvSpPr txBox="1"/>
          <p:nvPr/>
        </p:nvSpPr>
        <p:spPr>
          <a:xfrm>
            <a:off x="6952523" y="408168"/>
            <a:ext cx="2202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accent4"/>
                </a:solidFill>
              </a:rPr>
              <a:t>Self-evaluation opinion</a:t>
            </a:r>
            <a:endParaRPr sz="10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2" name="Google Shape;6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3037" y="5920713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37" y="5932900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5337" y="5932900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8737" y="5932900"/>
            <a:ext cx="431525" cy="4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4837" y="5958188"/>
            <a:ext cx="431525" cy="4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1"/>
          <p:cNvSpPr txBox="1"/>
          <p:nvPr/>
        </p:nvSpPr>
        <p:spPr>
          <a:xfrm>
            <a:off x="3009600" y="2767200"/>
            <a:ext cx="61728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감사합니다!</a:t>
            </a:r>
            <a:endParaRPr sz="8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2" name="Google Shape;702;p31" title="13.라이즈 - 가자고 어서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7400" y="41573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a68c8c93cc_5_0"/>
          <p:cNvSpPr/>
          <p:nvPr/>
        </p:nvSpPr>
        <p:spPr>
          <a:xfrm>
            <a:off x="209551" y="228481"/>
            <a:ext cx="566400" cy="566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1a68c8c93cc_5_0"/>
          <p:cNvSpPr txBox="1"/>
          <p:nvPr/>
        </p:nvSpPr>
        <p:spPr>
          <a:xfrm>
            <a:off x="-35213" y="229025"/>
            <a:ext cx="105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" name="Google Shape;281;g1a68c8c93cc_5_0"/>
          <p:cNvGrpSpPr/>
          <p:nvPr/>
        </p:nvGrpSpPr>
        <p:grpSpPr>
          <a:xfrm>
            <a:off x="823623" y="199897"/>
            <a:ext cx="3062852" cy="614071"/>
            <a:chOff x="776021" y="199906"/>
            <a:chExt cx="2545800" cy="614071"/>
          </a:xfrm>
        </p:grpSpPr>
        <p:sp>
          <p:nvSpPr>
            <p:cNvPr id="282" name="Google Shape;282;g1a68c8c93cc_5_0"/>
            <p:cNvSpPr txBox="1"/>
            <p:nvPr/>
          </p:nvSpPr>
          <p:spPr>
            <a:xfrm>
              <a:off x="776021" y="199906"/>
              <a:ext cx="2545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39A58D"/>
                  </a:solidFill>
                </a:rPr>
                <a:t>프로젝트 개요</a:t>
              </a:r>
              <a:endParaRPr/>
            </a:p>
          </p:txBody>
        </p:sp>
        <p:sp>
          <p:nvSpPr>
            <p:cNvPr id="283" name="Google Shape;283;g1a68c8c93cc_5_0"/>
            <p:cNvSpPr txBox="1"/>
            <p:nvPr/>
          </p:nvSpPr>
          <p:spPr>
            <a:xfrm>
              <a:off x="776021" y="567677"/>
              <a:ext cx="1830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accent4"/>
                  </a:solidFill>
                </a:rPr>
                <a:t>Project outline</a:t>
              </a:r>
              <a:endParaRPr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4" name="Google Shape;284;g1a68c8c93cc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601" y="1099675"/>
            <a:ext cx="4241023" cy="42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a68c8c93cc_5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825" y="1118825"/>
            <a:ext cx="4221900" cy="42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1a68c8c93cc_5_0"/>
          <p:cNvSpPr txBox="1"/>
          <p:nvPr/>
        </p:nvSpPr>
        <p:spPr>
          <a:xfrm>
            <a:off x="-2" y="5778007"/>
            <a:ext cx="12192000" cy="10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캠핑의 종류</a:t>
            </a:r>
            <a:endParaRPr b="1"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"/>
          <p:cNvPicPr preferRelativeResize="0"/>
          <p:nvPr/>
        </p:nvPicPr>
        <p:blipFill rotWithShape="1">
          <a:blip r:embed="rId3">
            <a:alphaModFix/>
          </a:blip>
          <a:srcRect b="11601" l="15052" r="9832" t="10692"/>
          <a:stretch/>
        </p:blipFill>
        <p:spPr>
          <a:xfrm>
            <a:off x="699825" y="642550"/>
            <a:ext cx="4632603" cy="46321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" name="Google Shape;293;p5"/>
          <p:cNvGrpSpPr/>
          <p:nvPr/>
        </p:nvGrpSpPr>
        <p:grpSpPr>
          <a:xfrm>
            <a:off x="823623" y="199897"/>
            <a:ext cx="3062960" cy="613992"/>
            <a:chOff x="776021" y="199906"/>
            <a:chExt cx="2545890" cy="613992"/>
          </a:xfrm>
        </p:grpSpPr>
        <p:sp>
          <p:nvSpPr>
            <p:cNvPr id="294" name="Google Shape;294;p5"/>
            <p:cNvSpPr txBox="1"/>
            <p:nvPr/>
          </p:nvSpPr>
          <p:spPr>
            <a:xfrm>
              <a:off x="776021" y="199906"/>
              <a:ext cx="254589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39A58D"/>
                  </a:solidFill>
                </a:rPr>
                <a:t>프로젝트 개요</a:t>
              </a:r>
              <a:endParaRPr/>
            </a:p>
          </p:txBody>
        </p:sp>
        <p:sp>
          <p:nvSpPr>
            <p:cNvPr id="295" name="Google Shape;295;p5"/>
            <p:cNvSpPr txBox="1"/>
            <p:nvPr/>
          </p:nvSpPr>
          <p:spPr>
            <a:xfrm>
              <a:off x="776021" y="567677"/>
              <a:ext cx="1830950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accent4"/>
                  </a:solidFill>
                </a:rPr>
                <a:t>Project outline</a:t>
              </a:r>
              <a:endParaRPr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6" name="Google Shape;296;p5"/>
          <p:cNvPicPr preferRelativeResize="0"/>
          <p:nvPr/>
        </p:nvPicPr>
        <p:blipFill rotWithShape="1">
          <a:blip r:embed="rId4">
            <a:alphaModFix/>
          </a:blip>
          <a:srcRect b="-41204" l="162940" r="-162940" t="43308"/>
          <a:stretch/>
        </p:blipFill>
        <p:spPr>
          <a:xfrm>
            <a:off x="5079046" y="3204129"/>
            <a:ext cx="3384425" cy="328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"/>
          <p:cNvSpPr/>
          <p:nvPr/>
        </p:nvSpPr>
        <p:spPr>
          <a:xfrm>
            <a:off x="4564500" y="155350"/>
            <a:ext cx="3063000" cy="16299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51D2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"/>
          <p:cNvSpPr txBox="1"/>
          <p:nvPr/>
        </p:nvSpPr>
        <p:spPr>
          <a:xfrm>
            <a:off x="4676400" y="199899"/>
            <a:ext cx="2839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Where to Go?</a:t>
            </a:r>
            <a:endParaRPr b="1" sz="3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299" name="Google Shape;299;p5"/>
          <p:cNvSpPr txBox="1"/>
          <p:nvPr/>
        </p:nvSpPr>
        <p:spPr>
          <a:xfrm>
            <a:off x="0" y="5579975"/>
            <a:ext cx="12192000" cy="127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캠핑 관련 워드클라우드 키워드 : </a:t>
            </a:r>
            <a:r>
              <a:rPr b="1" lang="ko-KR" sz="2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‘추천’ </a:t>
            </a: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많음</a:t>
            </a:r>
            <a:endParaRPr b="1"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전국 캠핑장 너무 많음,  대충 골랐다가는 눈탱이 맞을 듯</a:t>
            </a: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결정을 위한 솔루션이 필요!</a:t>
            </a:r>
            <a:endParaRPr b="1"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5"/>
          <p:cNvSpPr txBox="1"/>
          <p:nvPr/>
        </p:nvSpPr>
        <p:spPr>
          <a:xfrm>
            <a:off x="-35213" y="229025"/>
            <a:ext cx="105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"/>
          <p:cNvSpPr txBox="1"/>
          <p:nvPr/>
        </p:nvSpPr>
        <p:spPr>
          <a:xfrm>
            <a:off x="9316600" y="5014700"/>
            <a:ext cx="234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*출처 : 전체 캠핑장 데이터</a:t>
            </a:r>
            <a:endParaRPr sz="1000"/>
          </a:p>
        </p:txBody>
      </p:sp>
      <p:sp>
        <p:nvSpPr>
          <p:cNvPr id="302" name="Google Shape;302;p5"/>
          <p:cNvSpPr txBox="1"/>
          <p:nvPr/>
        </p:nvSpPr>
        <p:spPr>
          <a:xfrm>
            <a:off x="3910700" y="5088350"/>
            <a:ext cx="168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*출처 : 크롤링 데이터</a:t>
            </a:r>
            <a:endParaRPr sz="1000"/>
          </a:p>
        </p:txBody>
      </p:sp>
      <p:pic>
        <p:nvPicPr>
          <p:cNvPr id="303" name="Google Shape;303;p5"/>
          <p:cNvPicPr preferRelativeResize="0"/>
          <p:nvPr/>
        </p:nvPicPr>
        <p:blipFill rotWithShape="1">
          <a:blip r:embed="rId4">
            <a:alphaModFix/>
          </a:blip>
          <a:srcRect b="0" l="0" r="0" t="1826"/>
          <a:stretch/>
        </p:blipFill>
        <p:spPr>
          <a:xfrm>
            <a:off x="7261525" y="1843300"/>
            <a:ext cx="4022176" cy="3171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0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" name="Google Shape;309;p10"/>
          <p:cNvGrpSpPr/>
          <p:nvPr/>
        </p:nvGrpSpPr>
        <p:grpSpPr>
          <a:xfrm>
            <a:off x="823645" y="199899"/>
            <a:ext cx="3712475" cy="613998"/>
            <a:chOff x="776021" y="199900"/>
            <a:chExt cx="3161706" cy="613998"/>
          </a:xfrm>
        </p:grpSpPr>
        <p:sp>
          <p:nvSpPr>
            <p:cNvPr id="310" name="Google Shape;310;p10"/>
            <p:cNvSpPr txBox="1"/>
            <p:nvPr/>
          </p:nvSpPr>
          <p:spPr>
            <a:xfrm>
              <a:off x="776027" y="199900"/>
              <a:ext cx="3161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39A58D"/>
                  </a:solidFill>
                  <a:latin typeface="Arial"/>
                  <a:ea typeface="Arial"/>
                  <a:cs typeface="Arial"/>
                  <a:sym typeface="Arial"/>
                </a:rPr>
                <a:t>팀구성 및 역할</a:t>
              </a:r>
              <a:endParaRPr/>
            </a:p>
          </p:txBody>
        </p:sp>
        <p:sp>
          <p:nvSpPr>
            <p:cNvPr id="311" name="Google Shape;311;p10"/>
            <p:cNvSpPr txBox="1"/>
            <p:nvPr/>
          </p:nvSpPr>
          <p:spPr>
            <a:xfrm>
              <a:off x="776021" y="567677"/>
              <a:ext cx="1656223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Team composition and roles</a:t>
              </a:r>
              <a:endParaRPr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312" name="Google Shape;312;p10"/>
          <p:cNvGraphicFramePr/>
          <p:nvPr/>
        </p:nvGraphicFramePr>
        <p:xfrm>
          <a:off x="898368" y="9686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{DAA53E6B-7930-41FA-9304-60A8BBF49231}</a:tableStyleId>
              </a:tblPr>
              <a:tblGrid>
                <a:gridCol w="2204800"/>
                <a:gridCol w="1732350"/>
                <a:gridCol w="6614425"/>
              </a:tblGrid>
              <a:tr h="481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</a:rPr>
                        <a:t>이름</a:t>
                      </a:r>
                      <a:endParaRPr sz="14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3A3838"/>
                          </a:solidFill>
                        </a:rPr>
                        <a:t>역할</a:t>
                      </a:r>
                      <a:endParaRPr sz="14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3A3838"/>
                          </a:solidFill>
                        </a:rPr>
                        <a:t>담당 업무</a:t>
                      </a:r>
                      <a:endParaRPr sz="14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83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</a:rPr>
                        <a:t>김준겸</a:t>
                      </a:r>
                      <a:endParaRPr b="0" i="0"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Noto Sans"/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팀장</a:t>
                      </a:r>
                      <a:endParaRPr sz="14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400"/>
                        <a:buFont typeface="Noto Sans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>
                          <a:solidFill>
                            <a:srgbClr val="3A3838"/>
                          </a:solidFill>
                        </a:rPr>
                        <a:t>리딩, </a:t>
                      </a:r>
                      <a:r>
                        <a:rPr lang="ko-KR" sz="14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분배 및 할당</a:t>
                      </a:r>
                      <a:endParaRPr sz="14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83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</a:rPr>
                        <a:t>백광현</a:t>
                      </a:r>
                      <a:endParaRPr b="0" i="0"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Noto Sans"/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3A3838"/>
                          </a:solidFill>
                        </a:rPr>
                        <a:t>팀원</a:t>
                      </a:r>
                      <a:endParaRPr b="0" i="0"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400"/>
                        <a:buFont typeface="Noto Sans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4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 분석, 발표 자료 준비</a:t>
                      </a:r>
                      <a:endParaRPr b="0" i="0" sz="14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박용식</a:t>
                      </a:r>
                      <a:endParaRPr b="0" i="0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Noto Sans"/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sz="14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400"/>
                        <a:buFont typeface="Noto Sans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b="0" i="0" lang="ko-KR" sz="14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 수집</a:t>
                      </a:r>
                      <a:r>
                        <a:rPr lang="ko-KR" sz="14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및 발췌, </a:t>
                      </a:r>
                      <a:r>
                        <a:rPr lang="ko-KR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발표자료 준비</a:t>
                      </a:r>
                      <a:endParaRPr b="0" i="0" sz="14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83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lang="ko-KR" sz="15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문인성</a:t>
                      </a:r>
                      <a:endParaRPr b="0" i="0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Noto Sans"/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sz="14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400"/>
                        <a:buFont typeface="Noto Sans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총디자인, </a:t>
                      </a:r>
                      <a:r>
                        <a:rPr lang="ko-KR" sz="14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도메인 지식, 모델링</a:t>
                      </a:r>
                      <a:endParaRPr b="0" i="0" sz="14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이민정</a:t>
                      </a:r>
                      <a:endParaRPr b="0" i="0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Noto Sans"/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sz="14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400"/>
                        <a:buFont typeface="Noto Sans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인사이트조사</a:t>
                      </a:r>
                      <a:r>
                        <a:rPr lang="ko-KR" sz="14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데이터 수집, 발표</a:t>
                      </a:r>
                      <a:endParaRPr b="0" i="0" sz="14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83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윤태헌</a:t>
                      </a:r>
                      <a:endParaRPr sz="150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b="0" i="0" sz="15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400"/>
                        <a:buFont typeface="Noto Sans"/>
                        <a:buNone/>
                      </a:pPr>
                      <a:r>
                        <a:rPr lang="ko-KR">
                          <a:solidFill>
                            <a:srgbClr val="3A3838"/>
                          </a:solidFill>
                        </a:rPr>
                        <a:t>▶ </a:t>
                      </a:r>
                      <a:r>
                        <a:rPr lang="ko-KR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PPT 작성, 자료 수집</a:t>
                      </a:r>
                      <a:endParaRPr b="0" i="0" sz="14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13" name="Google Shape;313;p10"/>
          <p:cNvSpPr txBox="1"/>
          <p:nvPr/>
        </p:nvSpPr>
        <p:spPr>
          <a:xfrm>
            <a:off x="-35213" y="229025"/>
            <a:ext cx="105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</a:rPr>
              <a:t>2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2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" name="Google Shape;319;p12"/>
          <p:cNvGrpSpPr/>
          <p:nvPr/>
        </p:nvGrpSpPr>
        <p:grpSpPr>
          <a:xfrm>
            <a:off x="823621" y="199897"/>
            <a:ext cx="2265518" cy="613992"/>
            <a:chOff x="776021" y="199906"/>
            <a:chExt cx="1415772" cy="613992"/>
          </a:xfrm>
        </p:grpSpPr>
        <p:sp>
          <p:nvSpPr>
            <p:cNvPr id="320" name="Google Shape;320;p12"/>
            <p:cNvSpPr txBox="1"/>
            <p:nvPr/>
          </p:nvSpPr>
          <p:spPr>
            <a:xfrm>
              <a:off x="776021" y="199906"/>
              <a:ext cx="14157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39A58D"/>
                  </a:solidFill>
                  <a:latin typeface="Arial"/>
                  <a:ea typeface="Arial"/>
                  <a:cs typeface="Arial"/>
                  <a:sym typeface="Arial"/>
                </a:rPr>
                <a:t>수행절차</a:t>
              </a:r>
              <a:endParaRPr/>
            </a:p>
          </p:txBody>
        </p:sp>
        <p:sp>
          <p:nvSpPr>
            <p:cNvPr id="321" name="Google Shape;321;p12"/>
            <p:cNvSpPr txBox="1"/>
            <p:nvPr/>
          </p:nvSpPr>
          <p:spPr>
            <a:xfrm>
              <a:off x="776021" y="567677"/>
              <a:ext cx="724878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Procedure</a:t>
              </a:r>
              <a:endParaRPr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" name="Google Shape;322;p12"/>
          <p:cNvSpPr txBox="1"/>
          <p:nvPr/>
        </p:nvSpPr>
        <p:spPr>
          <a:xfrm>
            <a:off x="296351" y="1154997"/>
            <a:ext cx="2161800" cy="48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Malgun Gothic"/>
              <a:buNone/>
            </a:pPr>
            <a:r>
              <a:rPr lang="ko-KR" sz="3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추진 배경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9624995" y="1162722"/>
            <a:ext cx="2161800" cy="48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Malgun Gothic"/>
              <a:buNone/>
            </a:pPr>
            <a:r>
              <a:rPr lang="ko-KR" sz="3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 효과</a:t>
            </a:r>
            <a:endParaRPr sz="3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7855478" y="5581150"/>
            <a:ext cx="2161800" cy="52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8615"/>
              <a:buFont typeface="Malgun Gothic"/>
              <a:buNone/>
            </a:pPr>
            <a:r>
              <a:rPr b="1"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어플기반 사업 서비스 제공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5" name="Google Shape;32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376" y="1585497"/>
            <a:ext cx="1451749" cy="14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17278" y="1812792"/>
            <a:ext cx="1185275" cy="118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8551" y="4260122"/>
            <a:ext cx="1263601" cy="12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26" y="4260122"/>
            <a:ext cx="1185275" cy="11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2"/>
          <p:cNvSpPr txBox="1"/>
          <p:nvPr/>
        </p:nvSpPr>
        <p:spPr>
          <a:xfrm>
            <a:off x="2458151" y="5514397"/>
            <a:ext cx="2161800" cy="52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8615"/>
              <a:buFont typeface="Malgun Gothic"/>
              <a:buNone/>
            </a:pPr>
            <a:r>
              <a:rPr b="1"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수집,전처리,시각화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0" name="Google Shape;330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37563" y="1154998"/>
            <a:ext cx="1263601" cy="126362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2"/>
          <p:cNvSpPr txBox="1"/>
          <p:nvPr/>
        </p:nvSpPr>
        <p:spPr>
          <a:xfrm>
            <a:off x="4899325" y="2475938"/>
            <a:ext cx="2540100" cy="79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Malgun Gothic"/>
              <a:buNone/>
            </a:pPr>
            <a:r>
              <a:rPr b="1"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분석 결과,  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Malgun Gothic"/>
              <a:buNone/>
            </a:pPr>
            <a:r>
              <a:rPr b="1"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조사하면서 알게된 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Malgun Gothic"/>
              <a:buNone/>
            </a:pPr>
            <a:r>
              <a:rPr b="1"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 비교분석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2" name="Google Shape;332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04826" y="3276646"/>
            <a:ext cx="892975" cy="9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61176" y="3324644"/>
            <a:ext cx="892975" cy="848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93551" y="3276644"/>
            <a:ext cx="892975" cy="848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31601" y="3276659"/>
            <a:ext cx="892975" cy="9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2"/>
          <p:cNvSpPr txBox="1"/>
          <p:nvPr/>
        </p:nvSpPr>
        <p:spPr>
          <a:xfrm>
            <a:off x="-35213" y="229025"/>
            <a:ext cx="105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</a:rPr>
              <a:t>3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3"/>
          <p:cNvGrpSpPr/>
          <p:nvPr/>
        </p:nvGrpSpPr>
        <p:grpSpPr>
          <a:xfrm>
            <a:off x="708296" y="2630475"/>
            <a:ext cx="4634688" cy="2689053"/>
            <a:chOff x="708296" y="2630475"/>
            <a:chExt cx="4634688" cy="2689053"/>
          </a:xfrm>
        </p:grpSpPr>
        <p:cxnSp>
          <p:nvCxnSpPr>
            <p:cNvPr id="343" name="Google Shape;343;p3"/>
            <p:cNvCxnSpPr/>
            <p:nvPr/>
          </p:nvCxnSpPr>
          <p:spPr>
            <a:xfrm>
              <a:off x="708296" y="4114579"/>
              <a:ext cx="4634688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4" name="Google Shape;344;p3"/>
            <p:cNvCxnSpPr/>
            <p:nvPr/>
          </p:nvCxnSpPr>
          <p:spPr>
            <a:xfrm>
              <a:off x="708296" y="5319528"/>
              <a:ext cx="4634688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45" name="Google Shape;345;p3"/>
            <p:cNvSpPr txBox="1"/>
            <p:nvPr/>
          </p:nvSpPr>
          <p:spPr>
            <a:xfrm>
              <a:off x="1663724" y="4435925"/>
              <a:ext cx="3191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chemeClr val="lt1"/>
                  </a:solidFill>
                </a:rPr>
                <a:t>추진배경</a:t>
              </a:r>
              <a:endParaRPr/>
            </a:p>
          </p:txBody>
        </p:sp>
        <p:sp>
          <p:nvSpPr>
            <p:cNvPr id="346" name="Google Shape;346;p3"/>
            <p:cNvSpPr txBox="1"/>
            <p:nvPr/>
          </p:nvSpPr>
          <p:spPr>
            <a:xfrm>
              <a:off x="2941762" y="2630475"/>
              <a:ext cx="18921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0">
                  <a:solidFill>
                    <a:schemeClr val="lt1"/>
                  </a:solidFill>
                </a:rPr>
                <a:t>3</a:t>
              </a:r>
              <a:endParaRPr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2" name="Google Shape;352;p4"/>
          <p:cNvGrpSpPr/>
          <p:nvPr/>
        </p:nvGrpSpPr>
        <p:grpSpPr>
          <a:xfrm>
            <a:off x="823652" y="199900"/>
            <a:ext cx="3659400" cy="614075"/>
            <a:chOff x="776027" y="199900"/>
            <a:chExt cx="3659400" cy="614075"/>
          </a:xfrm>
        </p:grpSpPr>
        <p:sp>
          <p:nvSpPr>
            <p:cNvPr id="353" name="Google Shape;353;p4"/>
            <p:cNvSpPr txBox="1"/>
            <p:nvPr/>
          </p:nvSpPr>
          <p:spPr>
            <a:xfrm>
              <a:off x="776027" y="199900"/>
              <a:ext cx="365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39A58D"/>
                  </a:solidFill>
                  <a:latin typeface="Arial"/>
                  <a:ea typeface="Arial"/>
                  <a:cs typeface="Arial"/>
                  <a:sym typeface="Arial"/>
                </a:rPr>
                <a:t>주제 및 선정 배경</a:t>
              </a:r>
              <a:endParaRPr/>
            </a:p>
          </p:txBody>
        </p:sp>
        <p:sp>
          <p:nvSpPr>
            <p:cNvPr id="354" name="Google Shape;354;p4"/>
            <p:cNvSpPr txBox="1"/>
            <p:nvPr/>
          </p:nvSpPr>
          <p:spPr>
            <a:xfrm>
              <a:off x="776028" y="567675"/>
              <a:ext cx="3370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Topic and selection background</a:t>
              </a:r>
              <a:endParaRPr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5" name="Google Shape;355;p4"/>
          <p:cNvSpPr txBox="1"/>
          <p:nvPr/>
        </p:nvSpPr>
        <p:spPr>
          <a:xfrm>
            <a:off x="-35213" y="229025"/>
            <a:ext cx="105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</a:rPr>
              <a:t>3</a:t>
            </a:r>
            <a:r>
              <a:rPr b="1"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"/>
          <p:cNvSpPr/>
          <p:nvPr/>
        </p:nvSpPr>
        <p:spPr>
          <a:xfrm>
            <a:off x="9581800" y="1727475"/>
            <a:ext cx="1719600" cy="3454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"/>
          <p:cNvSpPr/>
          <p:nvPr/>
        </p:nvSpPr>
        <p:spPr>
          <a:xfrm>
            <a:off x="4302600" y="1727450"/>
            <a:ext cx="1488600" cy="3378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"/>
          <p:cNvSpPr txBox="1"/>
          <p:nvPr/>
        </p:nvSpPr>
        <p:spPr>
          <a:xfrm>
            <a:off x="823650" y="1250450"/>
            <a:ext cx="3843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b="1" lang="ko-KR" sz="25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국립 휴양림 </a:t>
            </a:r>
            <a:r>
              <a:rPr b="1" lang="ko-KR" sz="25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</a:t>
            </a:r>
            <a:r>
              <a:rPr b="1" lang="ko-KR" sz="25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 건수&gt;</a:t>
            </a:r>
            <a:endParaRPr b="1"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9" name="Google Shape;359;p4"/>
          <p:cNvCxnSpPr>
            <a:endCxn id="360" idx="1"/>
          </p:cNvCxnSpPr>
          <p:nvPr/>
        </p:nvCxnSpPr>
        <p:spPr>
          <a:xfrm rot="-5400000">
            <a:off x="5317375" y="869625"/>
            <a:ext cx="642000" cy="502500"/>
          </a:xfrm>
          <a:prstGeom prst="bentConnector2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60" name="Google Shape;360;p4"/>
          <p:cNvSpPr txBox="1"/>
          <p:nvPr/>
        </p:nvSpPr>
        <p:spPr>
          <a:xfrm>
            <a:off x="5889625" y="368925"/>
            <a:ext cx="2987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500">
                <a:solidFill>
                  <a:schemeClr val="accent3"/>
                </a:solidFill>
              </a:rPr>
              <a:t>(2020년 1월20일~)</a:t>
            </a:r>
            <a:endParaRPr b="1" i="0" sz="2500">
              <a:solidFill>
                <a:schemeClr val="accent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500">
                <a:solidFill>
                  <a:schemeClr val="accent3"/>
                </a:solidFill>
              </a:rPr>
              <a:t>코로나</a:t>
            </a:r>
            <a:endParaRPr b="1" sz="2500">
              <a:solidFill>
                <a:schemeClr val="accent3"/>
              </a:solidFill>
            </a:endParaRPr>
          </a:p>
        </p:txBody>
      </p:sp>
      <p:sp>
        <p:nvSpPr>
          <p:cNvPr id="361" name="Google Shape;361;p4"/>
          <p:cNvSpPr txBox="1"/>
          <p:nvPr/>
        </p:nvSpPr>
        <p:spPr>
          <a:xfrm>
            <a:off x="0" y="5802075"/>
            <a:ext cx="12192000" cy="10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최근 2년 간 </a:t>
            </a:r>
            <a:r>
              <a:rPr b="1" lang="ko-KR" sz="2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캠핑이용이 증가</a:t>
            </a: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추세이다</a:t>
            </a:r>
            <a:endParaRPr b="1"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코로나로 인해 해외 여행 불가, 제한 때문에 국내 여행 인기</a:t>
            </a:r>
            <a:r>
              <a:rPr lang="ko-KR" sz="3000">
                <a:solidFill>
                  <a:schemeClr val="lt1"/>
                </a:solidFill>
                <a:highlight>
                  <a:srgbClr val="51D2B7"/>
                </a:highlight>
              </a:rPr>
              <a:t>↑</a:t>
            </a: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특히 캠핑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2" name="Google Shape;36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45" y="1508038"/>
            <a:ext cx="540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"/>
          <p:cNvSpPr txBox="1"/>
          <p:nvPr/>
        </p:nvSpPr>
        <p:spPr>
          <a:xfrm>
            <a:off x="6764425" y="1250450"/>
            <a:ext cx="333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&lt;캠핑장 예약 건수&gt;</a:t>
            </a:r>
            <a:endParaRPr b="1" sz="2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4" name="Google Shape;36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2670" y="1576875"/>
            <a:ext cx="5400001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"/>
          <p:cNvSpPr txBox="1"/>
          <p:nvPr/>
        </p:nvSpPr>
        <p:spPr>
          <a:xfrm>
            <a:off x="9654375" y="5396325"/>
            <a:ext cx="438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*출처 : 네이버 포털사이트</a:t>
            </a:r>
            <a:endParaRPr sz="1000"/>
          </a:p>
        </p:txBody>
      </p:sp>
      <p:sp>
        <p:nvSpPr>
          <p:cNvPr id="366" name="Google Shape;366;p4"/>
          <p:cNvSpPr txBox="1"/>
          <p:nvPr/>
        </p:nvSpPr>
        <p:spPr>
          <a:xfrm>
            <a:off x="2676750" y="5391025"/>
            <a:ext cx="438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*출처 : 국립 휴양림 데이터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50" y="926650"/>
            <a:ext cx="6287750" cy="46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"/>
          <p:cNvSpPr txBox="1"/>
          <p:nvPr/>
        </p:nvSpPr>
        <p:spPr>
          <a:xfrm>
            <a:off x="0" y="5778000"/>
            <a:ext cx="12192000" cy="10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 취향이</a:t>
            </a: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다양해 </a:t>
            </a:r>
            <a:r>
              <a:rPr b="1" lang="ko-KR" sz="2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선택이 어려움</a:t>
            </a: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but</a:t>
            </a: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정보제공매체의 </a:t>
            </a:r>
            <a:r>
              <a:rPr b="1" lang="ko-KR" sz="2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통합 X</a:t>
            </a: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p6"/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6"/>
          <p:cNvGrpSpPr/>
          <p:nvPr/>
        </p:nvGrpSpPr>
        <p:grpSpPr>
          <a:xfrm>
            <a:off x="823640" y="199901"/>
            <a:ext cx="4279729" cy="614077"/>
            <a:chOff x="776021" y="199900"/>
            <a:chExt cx="3087605" cy="614077"/>
          </a:xfrm>
        </p:grpSpPr>
        <p:sp>
          <p:nvSpPr>
            <p:cNvPr id="375" name="Google Shape;375;p6"/>
            <p:cNvSpPr txBox="1"/>
            <p:nvPr/>
          </p:nvSpPr>
          <p:spPr>
            <a:xfrm>
              <a:off x="776026" y="199900"/>
              <a:ext cx="3087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39A58D"/>
                  </a:solidFill>
                  <a:latin typeface="Arial"/>
                  <a:ea typeface="Arial"/>
                  <a:cs typeface="Arial"/>
                  <a:sym typeface="Arial"/>
                </a:rPr>
                <a:t>주제 및 선정 배경</a:t>
              </a:r>
              <a:endParaRPr/>
            </a:p>
          </p:txBody>
        </p:sp>
        <p:sp>
          <p:nvSpPr>
            <p:cNvPr id="376" name="Google Shape;376;p6"/>
            <p:cNvSpPr txBox="1"/>
            <p:nvPr/>
          </p:nvSpPr>
          <p:spPr>
            <a:xfrm>
              <a:off x="776021" y="567677"/>
              <a:ext cx="1830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Topic and selection background</a:t>
              </a:r>
              <a:endParaRPr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7" name="Google Shape;37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3647" y="4500113"/>
            <a:ext cx="219075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"/>
          <p:cNvSpPr/>
          <p:nvPr/>
        </p:nvSpPr>
        <p:spPr>
          <a:xfrm>
            <a:off x="823650" y="1804075"/>
            <a:ext cx="3348300" cy="108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6"/>
          <p:cNvSpPr txBox="1"/>
          <p:nvPr/>
        </p:nvSpPr>
        <p:spPr>
          <a:xfrm>
            <a:off x="-35213" y="229025"/>
            <a:ext cx="105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</a:rPr>
              <a:t>3</a:t>
            </a:r>
            <a:r>
              <a:rPr b="1"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0707" y="989450"/>
            <a:ext cx="344805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0707" y="1947175"/>
            <a:ext cx="339090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26569" y="3762863"/>
            <a:ext cx="30003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0707" y="3660413"/>
            <a:ext cx="139065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90707" y="4546238"/>
            <a:ext cx="2609850" cy="723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6"/>
          <p:cNvGrpSpPr/>
          <p:nvPr/>
        </p:nvGrpSpPr>
        <p:grpSpPr>
          <a:xfrm>
            <a:off x="6477000" y="2878269"/>
            <a:ext cx="2680706" cy="619125"/>
            <a:chOff x="6477000" y="2878269"/>
            <a:chExt cx="2680706" cy="619125"/>
          </a:xfrm>
        </p:grpSpPr>
        <p:pic>
          <p:nvPicPr>
            <p:cNvPr id="386" name="Google Shape;386;p6"/>
            <p:cNvPicPr preferRelativeResize="0"/>
            <p:nvPr/>
          </p:nvPicPr>
          <p:blipFill rotWithShape="1">
            <a:blip r:embed="rId10">
              <a:alphaModFix/>
            </a:blip>
            <a:srcRect b="0" l="30915" r="0" t="0"/>
            <a:stretch/>
          </p:blipFill>
          <p:spPr>
            <a:xfrm>
              <a:off x="7315200" y="2878269"/>
              <a:ext cx="1842506" cy="619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6"/>
            <p:cNvPicPr preferRelativeResize="0"/>
            <p:nvPr/>
          </p:nvPicPr>
          <p:blipFill rotWithShape="1">
            <a:blip r:embed="rId11">
              <a:alphaModFix/>
            </a:blip>
            <a:srcRect b="0" l="0" r="56343" t="1039"/>
            <a:stretch/>
          </p:blipFill>
          <p:spPr>
            <a:xfrm>
              <a:off x="6477000" y="2921131"/>
              <a:ext cx="762000" cy="53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8" name="Google Shape;388;p6"/>
          <p:cNvSpPr/>
          <p:nvPr/>
        </p:nvSpPr>
        <p:spPr>
          <a:xfrm>
            <a:off x="4381775" y="1812325"/>
            <a:ext cx="1884300" cy="108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200810_v">
      <a:dk1>
        <a:srgbClr val="000000"/>
      </a:dk1>
      <a:lt1>
        <a:srgbClr val="FFFFFF"/>
      </a:lt1>
      <a:dk2>
        <a:srgbClr val="3773B3"/>
      </a:dk2>
      <a:lt2>
        <a:srgbClr val="E7E6E6"/>
      </a:lt2>
      <a:accent1>
        <a:srgbClr val="FFAF22"/>
      </a:accent1>
      <a:accent2>
        <a:srgbClr val="FDD726"/>
      </a:accent2>
      <a:accent3>
        <a:srgbClr val="6EDAC3"/>
      </a:accent3>
      <a:accent4>
        <a:srgbClr val="61C8B1"/>
      </a:accent4>
      <a:accent5>
        <a:srgbClr val="54AA51"/>
      </a:accent5>
      <a:accent6>
        <a:srgbClr val="408339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2020-08-09T23:55:26Z</dcterms:created>
  <dc:creator>Yu Saebyeol</dc:creator>
</cp:coreProperties>
</file>